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75" r:id="rId3"/>
    <p:sldId id="279" r:id="rId4"/>
    <p:sldId id="259" r:id="rId5"/>
    <p:sldId id="277" r:id="rId6"/>
    <p:sldId id="262" r:id="rId7"/>
    <p:sldId id="261" r:id="rId8"/>
    <p:sldId id="266" r:id="rId9"/>
    <p:sldId id="278" r:id="rId10"/>
  </p:sldIdLst>
  <p:sldSz cx="6858000" cy="9144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9966FF"/>
    <a:srgbClr val="FFFF66"/>
    <a:srgbClr val="99FF99"/>
    <a:srgbClr val="FF0066"/>
    <a:srgbClr val="F8F200"/>
    <a:srgbClr val="FF505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29" autoAdjust="0"/>
    <p:restoredTop sz="94671" autoAdjust="0"/>
  </p:normalViewPr>
  <p:slideViewPr>
    <p:cSldViewPr>
      <p:cViewPr varScale="1">
        <p:scale>
          <a:sx n="84" d="100"/>
          <a:sy n="84" d="100"/>
        </p:scale>
        <p:origin x="3120" y="10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0FC4B28-42AB-4963-892B-0050A371353B}" type="datetimeFigureOut">
              <a:rPr lang="en-AU"/>
              <a:pPr>
                <a:defRPr/>
              </a:pPr>
              <a:t>7/04/2016</a:t>
            </a:fld>
            <a:endParaRPr lang="en-AU" dirty="0"/>
          </a:p>
        </p:txBody>
      </p:sp>
      <p:sp>
        <p:nvSpPr>
          <p:cNvPr id="4" name="Slide Image Placehold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pPr lvl="0"/>
            <a:endParaRPr lang="en-AU"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9BDA75B-C296-4433-B7A7-9AE1E2023BD0}" type="slidenum">
              <a:rPr lang="en-AU"/>
              <a:pPr>
                <a:defRPr/>
              </a:pPr>
              <a:t>‹#›</a:t>
            </a:fld>
            <a:endParaRPr lang="en-AU" dirty="0"/>
          </a:p>
        </p:txBody>
      </p:sp>
    </p:spTree>
    <p:extLst>
      <p:ext uri="{BB962C8B-B14F-4D97-AF65-F5344CB8AC3E}">
        <p14:creationId xmlns:p14="http://schemas.microsoft.com/office/powerpoint/2010/main" val="8624725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288A00-C190-4B3A-9A8E-AFF56E890BBB}" type="slidenum">
              <a:rPr lang="en-AU">
                <a:cs typeface="Arial" charset="0"/>
              </a:rPr>
              <a:pPr fontAlgn="base">
                <a:spcBef>
                  <a:spcPct val="0"/>
                </a:spcBef>
                <a:spcAft>
                  <a:spcPct val="0"/>
                </a:spcAft>
                <a:defRPr/>
              </a:pPr>
              <a:t>4</a:t>
            </a:fld>
            <a:endParaRPr lang="en-AU" dirty="0">
              <a:cs typeface="Arial" charset="0"/>
            </a:endParaRPr>
          </a:p>
        </p:txBody>
      </p:sp>
    </p:spTree>
    <p:extLst>
      <p:ext uri="{BB962C8B-B14F-4D97-AF65-F5344CB8AC3E}">
        <p14:creationId xmlns:p14="http://schemas.microsoft.com/office/powerpoint/2010/main" val="1254042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AU"/>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ECA116C0-325B-4A45-9678-2AF37399EBD1}" type="datetimeFigureOut">
              <a:rPr lang="en-AU"/>
              <a:pPr>
                <a:defRPr/>
              </a:pPr>
              <a:t>7/04/2016</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90513FB3-E851-454D-8186-8F7B248E3BD9}"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6D71F5D6-9EBC-4313-9185-8434BFAE3F2E}" type="datetimeFigureOut">
              <a:rPr lang="en-AU"/>
              <a:pPr>
                <a:defRPr/>
              </a:pPr>
              <a:t>7/04/2016</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8DF21E0D-79D1-4C91-821E-C210AA880162}"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F63A32CA-87F2-4732-81FF-B9A79BCD84B0}" type="datetimeFigureOut">
              <a:rPr lang="en-AU"/>
              <a:pPr>
                <a:defRPr/>
              </a:pPr>
              <a:t>7/04/2016</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D829978D-3DAC-4548-9A35-0FE8C9EF97CF}"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9B232C59-318D-41F1-B99B-70E19B4BCDF9}" type="datetimeFigureOut">
              <a:rPr lang="en-AU"/>
              <a:pPr>
                <a:defRPr/>
              </a:pPr>
              <a:t>7/04/2016</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FCC054F9-CCDC-47EE-9CDC-674307F3361F}"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3000" b="1" cap="all"/>
            </a:lvl1pPr>
          </a:lstStyle>
          <a:p>
            <a:r>
              <a:rPr lang="en-US" smtClean="0"/>
              <a:t>Click to edit Master title style</a:t>
            </a:r>
            <a:endParaRPr lang="en-AU"/>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DEB50B9-0042-4166-9B06-C498A605282E}" type="datetimeFigureOut">
              <a:rPr lang="en-AU"/>
              <a:pPr>
                <a:defRPr/>
              </a:pPr>
              <a:t>7/04/2016</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70B4209D-E80B-4B0B-BE9B-1F99F07CE815}"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4290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348615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23E85433-6EC0-4819-B33A-BD0AD4B92844}" type="datetimeFigureOut">
              <a:rPr lang="en-AU"/>
              <a:pPr>
                <a:defRPr/>
              </a:pPr>
              <a:t>7/04/2016</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dirty="0"/>
          </a:p>
        </p:txBody>
      </p:sp>
      <p:sp>
        <p:nvSpPr>
          <p:cNvPr id="7" name="Slide Number Placeholder 5"/>
          <p:cNvSpPr>
            <a:spLocks noGrp="1"/>
          </p:cNvSpPr>
          <p:nvPr>
            <p:ph type="sldNum" sz="quarter" idx="12"/>
          </p:nvPr>
        </p:nvSpPr>
        <p:spPr/>
        <p:txBody>
          <a:bodyPr/>
          <a:lstStyle>
            <a:lvl1pPr>
              <a:defRPr/>
            </a:lvl1pPr>
          </a:lstStyle>
          <a:p>
            <a:pPr>
              <a:defRPr/>
            </a:pPr>
            <a:fld id="{2185A217-B4A6-4981-9220-A0BE42E31476}"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342900" y="2046817"/>
            <a:ext cx="303014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85971A9F-641D-42E0-9E18-6925B4332D2B}" type="datetimeFigureOut">
              <a:rPr lang="en-AU"/>
              <a:pPr>
                <a:defRPr/>
              </a:pPr>
              <a:t>7/04/2016</a:t>
            </a:fld>
            <a:endParaRPr lang="en-AU" dirty="0"/>
          </a:p>
        </p:txBody>
      </p:sp>
      <p:sp>
        <p:nvSpPr>
          <p:cNvPr id="8" name="Footer Placeholder 4"/>
          <p:cNvSpPr>
            <a:spLocks noGrp="1"/>
          </p:cNvSpPr>
          <p:nvPr>
            <p:ph type="ftr" sz="quarter" idx="11"/>
          </p:nvPr>
        </p:nvSpPr>
        <p:spPr/>
        <p:txBody>
          <a:bodyPr/>
          <a:lstStyle>
            <a:lvl1pPr>
              <a:defRPr/>
            </a:lvl1pPr>
          </a:lstStyle>
          <a:p>
            <a:pPr>
              <a:defRPr/>
            </a:pPr>
            <a:endParaRPr lang="en-AU" dirty="0"/>
          </a:p>
        </p:txBody>
      </p:sp>
      <p:sp>
        <p:nvSpPr>
          <p:cNvPr id="9" name="Slide Number Placeholder 5"/>
          <p:cNvSpPr>
            <a:spLocks noGrp="1"/>
          </p:cNvSpPr>
          <p:nvPr>
            <p:ph type="sldNum" sz="quarter" idx="12"/>
          </p:nvPr>
        </p:nvSpPr>
        <p:spPr/>
        <p:txBody>
          <a:bodyPr/>
          <a:lstStyle>
            <a:lvl1pPr>
              <a:defRPr/>
            </a:lvl1pPr>
          </a:lstStyle>
          <a:p>
            <a:pPr>
              <a:defRPr/>
            </a:pPr>
            <a:fld id="{732DADA3-77FA-4418-8BBE-19E7BAEE00C9}"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26AAD893-5C2C-416A-8E35-9BD1DE0F8618}" type="datetimeFigureOut">
              <a:rPr lang="en-AU"/>
              <a:pPr>
                <a:defRPr/>
              </a:pPr>
              <a:t>7/04/2016</a:t>
            </a:fld>
            <a:endParaRPr lang="en-AU" dirty="0"/>
          </a:p>
        </p:txBody>
      </p:sp>
      <p:sp>
        <p:nvSpPr>
          <p:cNvPr id="4" name="Footer Placeholder 4"/>
          <p:cNvSpPr>
            <a:spLocks noGrp="1"/>
          </p:cNvSpPr>
          <p:nvPr>
            <p:ph type="ftr" sz="quarter" idx="11"/>
          </p:nvPr>
        </p:nvSpPr>
        <p:spPr/>
        <p:txBody>
          <a:bodyPr/>
          <a:lstStyle>
            <a:lvl1pPr>
              <a:defRPr/>
            </a:lvl1pPr>
          </a:lstStyle>
          <a:p>
            <a:pPr>
              <a:defRPr/>
            </a:pPr>
            <a:endParaRPr lang="en-AU" dirty="0"/>
          </a:p>
        </p:txBody>
      </p:sp>
      <p:sp>
        <p:nvSpPr>
          <p:cNvPr id="5" name="Slide Number Placeholder 5"/>
          <p:cNvSpPr>
            <a:spLocks noGrp="1"/>
          </p:cNvSpPr>
          <p:nvPr>
            <p:ph type="sldNum" sz="quarter" idx="12"/>
          </p:nvPr>
        </p:nvSpPr>
        <p:spPr/>
        <p:txBody>
          <a:bodyPr/>
          <a:lstStyle>
            <a:lvl1pPr>
              <a:defRPr/>
            </a:lvl1pPr>
          </a:lstStyle>
          <a:p>
            <a:pPr>
              <a:defRPr/>
            </a:pPr>
            <a:fld id="{F42603D9-FAC4-4842-88DE-1F575B85E51B}"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BB01A2-B363-4C4A-8F12-84109697D907}" type="datetimeFigureOut">
              <a:rPr lang="en-AU"/>
              <a:pPr>
                <a:defRPr/>
              </a:pPr>
              <a:t>7/04/2016</a:t>
            </a:fld>
            <a:endParaRPr lang="en-AU" dirty="0"/>
          </a:p>
        </p:txBody>
      </p:sp>
      <p:sp>
        <p:nvSpPr>
          <p:cNvPr id="3" name="Footer Placeholder 4"/>
          <p:cNvSpPr>
            <a:spLocks noGrp="1"/>
          </p:cNvSpPr>
          <p:nvPr>
            <p:ph type="ftr" sz="quarter" idx="11"/>
          </p:nvPr>
        </p:nvSpPr>
        <p:spPr/>
        <p:txBody>
          <a:bodyPr/>
          <a:lstStyle>
            <a:lvl1pPr>
              <a:defRPr/>
            </a:lvl1pPr>
          </a:lstStyle>
          <a:p>
            <a:pPr>
              <a:defRPr/>
            </a:pPr>
            <a:endParaRPr lang="en-AU" dirty="0"/>
          </a:p>
        </p:txBody>
      </p:sp>
      <p:sp>
        <p:nvSpPr>
          <p:cNvPr id="4" name="Slide Number Placeholder 5"/>
          <p:cNvSpPr>
            <a:spLocks noGrp="1"/>
          </p:cNvSpPr>
          <p:nvPr>
            <p:ph type="sldNum" sz="quarter" idx="12"/>
          </p:nvPr>
        </p:nvSpPr>
        <p:spPr/>
        <p:txBody>
          <a:bodyPr/>
          <a:lstStyle>
            <a:lvl1pPr>
              <a:defRPr/>
            </a:lvl1pPr>
          </a:lstStyle>
          <a:p>
            <a:pPr>
              <a:defRPr/>
            </a:pPr>
            <a:fld id="{9DD9DD3A-12D4-4407-8F4D-6674C197FFDF}"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1500" b="1"/>
            </a:lvl1pPr>
          </a:lstStyle>
          <a:p>
            <a:r>
              <a:rPr lang="en-US" smtClean="0"/>
              <a:t>Click to edit Master title style</a:t>
            </a:r>
            <a:endParaRPr lang="en-AU"/>
          </a:p>
        </p:txBody>
      </p:sp>
      <p:sp>
        <p:nvSpPr>
          <p:cNvPr id="3" name="Content Placeholder 2"/>
          <p:cNvSpPr>
            <a:spLocks noGrp="1"/>
          </p:cNvSpPr>
          <p:nvPr>
            <p:ph idx="1"/>
          </p:nvPr>
        </p:nvSpPr>
        <p:spPr>
          <a:xfrm>
            <a:off x="2681287" y="364067"/>
            <a:ext cx="3833813"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39AEA3-D9A0-4394-9699-8463C48F96FB}" type="datetimeFigureOut">
              <a:rPr lang="en-AU"/>
              <a:pPr>
                <a:defRPr/>
              </a:pPr>
              <a:t>7/04/2016</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dirty="0"/>
          </a:p>
        </p:txBody>
      </p:sp>
      <p:sp>
        <p:nvSpPr>
          <p:cNvPr id="7" name="Slide Number Placeholder 5"/>
          <p:cNvSpPr>
            <a:spLocks noGrp="1"/>
          </p:cNvSpPr>
          <p:nvPr>
            <p:ph type="sldNum" sz="quarter" idx="12"/>
          </p:nvPr>
        </p:nvSpPr>
        <p:spPr/>
        <p:txBody>
          <a:bodyPr/>
          <a:lstStyle>
            <a:lvl1pPr>
              <a:defRPr/>
            </a:lvl1pPr>
          </a:lstStyle>
          <a:p>
            <a:pPr>
              <a:defRPr/>
            </a:pPr>
            <a:fld id="{A10FF195-3AD8-4F8A-A272-6C99BE420996}"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1500" b="1"/>
            </a:lvl1pPr>
          </a:lstStyle>
          <a:p>
            <a:r>
              <a:rPr lang="en-US" smtClean="0"/>
              <a:t>Click to edit Master title style</a:t>
            </a:r>
            <a:endParaRPr lang="en-AU"/>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AU" noProof="0"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61B58F-8A0A-446A-8159-D4E3668E289A}" type="datetimeFigureOut">
              <a:rPr lang="en-AU"/>
              <a:pPr>
                <a:defRPr/>
              </a:pPr>
              <a:t>7/04/2016</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dirty="0"/>
          </a:p>
        </p:txBody>
      </p:sp>
      <p:sp>
        <p:nvSpPr>
          <p:cNvPr id="7" name="Slide Number Placeholder 5"/>
          <p:cNvSpPr>
            <a:spLocks noGrp="1"/>
          </p:cNvSpPr>
          <p:nvPr>
            <p:ph type="sldNum" sz="quarter" idx="12"/>
          </p:nvPr>
        </p:nvSpPr>
        <p:spPr/>
        <p:txBody>
          <a:bodyPr/>
          <a:lstStyle>
            <a:lvl1pPr>
              <a:defRPr/>
            </a:lvl1pPr>
          </a:lstStyle>
          <a:p>
            <a:pPr>
              <a:defRPr/>
            </a:pPr>
            <a:fld id="{E07C0C71-9B5F-4359-BD10-BD0FC2B462D4}"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fld id="{7174A176-7E6E-4E64-8026-AEFC471155F9}" type="datetimeFigureOut">
              <a:rPr lang="en-AU"/>
              <a:pPr>
                <a:defRPr/>
              </a:pPr>
              <a:t>7/04/2016</a:t>
            </a:fld>
            <a:endParaRPr lang="en-AU" dirty="0"/>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cs typeface="+mn-cs"/>
              </a:defRPr>
            </a:lvl1pPr>
          </a:lstStyle>
          <a:p>
            <a:pPr>
              <a:defRPr/>
            </a:pPr>
            <a:endParaRPr lang="en-AU" dirty="0"/>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E91BB43B-2127-4B65-865C-1F3D65BCC593}"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685800" rtl="0" eaLnBrk="0" fontAlgn="base" hangingPunct="0">
        <a:spcBef>
          <a:spcPct val="0"/>
        </a:spcBef>
        <a:spcAft>
          <a:spcPct val="0"/>
        </a:spcAft>
        <a:defRPr sz="3300" kern="1200">
          <a:solidFill>
            <a:schemeClr val="tx1"/>
          </a:solidFill>
          <a:latin typeface="+mj-lt"/>
          <a:ea typeface="+mj-ea"/>
          <a:cs typeface="+mj-cs"/>
        </a:defRPr>
      </a:lvl1pPr>
      <a:lvl2pPr algn="ctr" defTabSz="685800" rtl="0" eaLnBrk="0" fontAlgn="base" hangingPunct="0">
        <a:spcBef>
          <a:spcPct val="0"/>
        </a:spcBef>
        <a:spcAft>
          <a:spcPct val="0"/>
        </a:spcAft>
        <a:defRPr sz="3300">
          <a:solidFill>
            <a:schemeClr val="tx1"/>
          </a:solidFill>
          <a:latin typeface="Calibri" pitchFamily="34" charset="0"/>
        </a:defRPr>
      </a:lvl2pPr>
      <a:lvl3pPr algn="ctr" defTabSz="685800" rtl="0" eaLnBrk="0" fontAlgn="base" hangingPunct="0">
        <a:spcBef>
          <a:spcPct val="0"/>
        </a:spcBef>
        <a:spcAft>
          <a:spcPct val="0"/>
        </a:spcAft>
        <a:defRPr sz="3300">
          <a:solidFill>
            <a:schemeClr val="tx1"/>
          </a:solidFill>
          <a:latin typeface="Calibri" pitchFamily="34" charset="0"/>
        </a:defRPr>
      </a:lvl3pPr>
      <a:lvl4pPr algn="ctr" defTabSz="685800" rtl="0" eaLnBrk="0" fontAlgn="base" hangingPunct="0">
        <a:spcBef>
          <a:spcPct val="0"/>
        </a:spcBef>
        <a:spcAft>
          <a:spcPct val="0"/>
        </a:spcAft>
        <a:defRPr sz="3300">
          <a:solidFill>
            <a:schemeClr val="tx1"/>
          </a:solidFill>
          <a:latin typeface="Calibri" pitchFamily="34" charset="0"/>
        </a:defRPr>
      </a:lvl4pPr>
      <a:lvl5pPr algn="ctr" defTabSz="685800" rtl="0" eaLnBrk="0" fontAlgn="base" hangingPunct="0">
        <a:spcBef>
          <a:spcPct val="0"/>
        </a:spcBef>
        <a:spcAft>
          <a:spcPct val="0"/>
        </a:spcAft>
        <a:defRPr sz="3300">
          <a:solidFill>
            <a:schemeClr val="tx1"/>
          </a:solidFill>
          <a:latin typeface="Calibri" pitchFamily="34" charset="0"/>
        </a:defRPr>
      </a:lvl5pPr>
      <a:lvl6pPr marL="457200" algn="ctr" defTabSz="685800" rtl="0" fontAlgn="base">
        <a:spcBef>
          <a:spcPct val="0"/>
        </a:spcBef>
        <a:spcAft>
          <a:spcPct val="0"/>
        </a:spcAft>
        <a:defRPr sz="3300">
          <a:solidFill>
            <a:schemeClr val="tx1"/>
          </a:solidFill>
          <a:latin typeface="Calibri" pitchFamily="34" charset="0"/>
        </a:defRPr>
      </a:lvl6pPr>
      <a:lvl7pPr marL="914400" algn="ctr" defTabSz="685800" rtl="0" fontAlgn="base">
        <a:spcBef>
          <a:spcPct val="0"/>
        </a:spcBef>
        <a:spcAft>
          <a:spcPct val="0"/>
        </a:spcAft>
        <a:defRPr sz="3300">
          <a:solidFill>
            <a:schemeClr val="tx1"/>
          </a:solidFill>
          <a:latin typeface="Calibri" pitchFamily="34" charset="0"/>
        </a:defRPr>
      </a:lvl7pPr>
      <a:lvl8pPr marL="1371600" algn="ctr" defTabSz="685800" rtl="0" fontAlgn="base">
        <a:spcBef>
          <a:spcPct val="0"/>
        </a:spcBef>
        <a:spcAft>
          <a:spcPct val="0"/>
        </a:spcAft>
        <a:defRPr sz="3300">
          <a:solidFill>
            <a:schemeClr val="tx1"/>
          </a:solidFill>
          <a:latin typeface="Calibri" pitchFamily="34" charset="0"/>
        </a:defRPr>
      </a:lvl8pPr>
      <a:lvl9pPr marL="1828800" algn="ctr" defTabSz="685800" rtl="0" fontAlgn="base">
        <a:spcBef>
          <a:spcPct val="0"/>
        </a:spcBef>
        <a:spcAft>
          <a:spcPct val="0"/>
        </a:spcAft>
        <a:defRPr sz="3300">
          <a:solidFill>
            <a:schemeClr val="tx1"/>
          </a:solidFill>
          <a:latin typeface="Calibri" pitchFamily="34" charset="0"/>
        </a:defRPr>
      </a:lvl9pPr>
    </p:titleStyle>
    <p:bodyStyle>
      <a:lvl1pPr marL="257175" indent="-257175" algn="l" defTabSz="6858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defTabSz="685800"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defTabSz="6858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200150" indent="-171450" algn="l" defTabSz="685800"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defTabSz="685800"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cid:A86DB879-28FB-49DA-98B8-336E68498F95" TargetMode="External"/><Relationship Id="rId7"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betterhealth.vic.gov.au/health/conditionsandtreatments/hand-foot-and-mouth-diseas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cid:A86DB879-28FB-49DA-98B8-336E68498F95" TargetMode="External"/><Relationship Id="rId2" Type="http://schemas.openxmlformats.org/officeDocument/2006/relationships/image" Target="../media/image6.jpeg"/><Relationship Id="rId1" Type="http://schemas.openxmlformats.org/officeDocument/2006/relationships/slideLayout" Target="../slideLayouts/slideLayout4.xml"/><Relationship Id="rId6" Type="http://schemas.openxmlformats.org/officeDocument/2006/relationships/hyperlink" Target="http://www.worksafe.vic.gov.au/" TargetMode="External"/><Relationship Id="rId5" Type="http://schemas.openxmlformats.org/officeDocument/2006/relationships/hyperlink" Target="http://www.rch.org.au/safetycentre" TargetMode="External"/><Relationship Id="rId4" Type="http://schemas.openxmlformats.org/officeDocument/2006/relationships/hyperlink" Target="http://www.kidsafe.com.a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cid:A86DB879-28FB-49DA-98B8-336E68498F95" TargetMode="External"/><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cid:A86DB879-28FB-49DA-98B8-336E68498F9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cid:A86DB879-28FB-49DA-98B8-336E68498F95"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cid:A86DB879-28FB-49DA-98B8-336E68498F95"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cid:A86DB879-28FB-49DA-98B8-336E68498F95"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cid:A86DB879-28FB-49DA-98B8-336E68498F95" TargetMode="External"/><Relationship Id="rId2" Type="http://schemas.openxmlformats.org/officeDocument/2006/relationships/image" Target="../media/image6.jpeg"/><Relationship Id="rId1" Type="http://schemas.openxmlformats.org/officeDocument/2006/relationships/slideLayout" Target="../slideLayouts/slideLayout6.xml"/><Relationship Id="rId6" Type="http://schemas.openxmlformats.org/officeDocument/2006/relationships/image" Target="../media/image10.jpg"/><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cid:A86DB879-28FB-49DA-98B8-336E68498F95" TargetMode="External"/><Relationship Id="rId2" Type="http://schemas.openxmlformats.org/officeDocument/2006/relationships/image" Target="../media/image6.jpeg"/><Relationship Id="rId1" Type="http://schemas.openxmlformats.org/officeDocument/2006/relationships/slideLayout" Target="../slideLayouts/slideLayout6.xml"/><Relationship Id="rId5" Type="http://schemas.openxmlformats.org/officeDocument/2006/relationships/image" Target="../media/image11.gif"/><Relationship Id="rId4" Type="http://schemas.openxmlformats.org/officeDocument/2006/relationships/hyperlink" Target="http://www.allergy.org.au/health-professionals/anaphylaxis-resources/ascia-action-plan-for-anaphylax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3" descr="cid:A86DB879-28FB-49DA-98B8-336E68498F95"/>
          <p:cNvPicPr>
            <a:picLocks noChangeAspect="1" noChangeArrowheads="1"/>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241480" y="217120"/>
            <a:ext cx="3448635" cy="795119"/>
          </a:xfrm>
          <a:prstGeom prst="rect">
            <a:avLst/>
          </a:prstGeom>
          <a:noFill/>
          <a:ln w="9525">
            <a:noFill/>
            <a:miter lim="800000"/>
            <a:headEnd/>
            <a:tailEnd/>
          </a:ln>
        </p:spPr>
      </p:pic>
      <p:sp>
        <p:nvSpPr>
          <p:cNvPr id="19" name="Rectangle 18"/>
          <p:cNvSpPr/>
          <p:nvPr/>
        </p:nvSpPr>
        <p:spPr>
          <a:xfrm>
            <a:off x="241480" y="1055136"/>
            <a:ext cx="6410132" cy="790947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AU" sz="1050" dirty="0" smtClean="0">
              <a:solidFill>
                <a:schemeClr val="tx1"/>
              </a:solidFill>
            </a:endParaRPr>
          </a:p>
          <a:p>
            <a:endParaRPr lang="en-AU" sz="1050" dirty="0">
              <a:solidFill>
                <a:schemeClr val="tx1"/>
              </a:solidFill>
            </a:endParaRPr>
          </a:p>
        </p:txBody>
      </p:sp>
      <p:sp>
        <p:nvSpPr>
          <p:cNvPr id="14340" name="Content Placeholder 6"/>
          <p:cNvSpPr>
            <a:spLocks noGrp="1"/>
          </p:cNvSpPr>
          <p:nvPr>
            <p:ph sz="half" idx="1"/>
          </p:nvPr>
        </p:nvSpPr>
        <p:spPr>
          <a:xfrm>
            <a:off x="3690115" y="251211"/>
            <a:ext cx="2961497" cy="864406"/>
          </a:xfrm>
        </p:spPr>
        <p:txBody>
          <a:bodyPr/>
          <a:lstStyle/>
          <a:p>
            <a:pPr eaLnBrk="1" hangingPunct="1">
              <a:buNone/>
            </a:pPr>
            <a:r>
              <a:rPr lang="en-AU" sz="1600" b="1" dirty="0" smtClean="0">
                <a:solidFill>
                  <a:srgbClr val="FF0000"/>
                </a:solidFill>
                <a:latin typeface="Comic Sans MS" pitchFamily="66" charset="0"/>
              </a:rPr>
              <a:t>   TERM 1 NEWSLETTER</a:t>
            </a:r>
          </a:p>
          <a:p>
            <a:pPr algn="ctr" eaLnBrk="1" hangingPunct="1">
              <a:buNone/>
            </a:pPr>
            <a:r>
              <a:rPr lang="en-AU" sz="2200" b="1" dirty="0" smtClean="0">
                <a:solidFill>
                  <a:srgbClr val="FF0000"/>
                </a:solidFill>
                <a:latin typeface="Comic Sans MS" pitchFamily="66" charset="0"/>
              </a:rPr>
              <a:t>Director’s News</a:t>
            </a:r>
          </a:p>
        </p:txBody>
      </p:sp>
      <p:sp>
        <p:nvSpPr>
          <p:cNvPr id="16" name="Rectangle 15"/>
          <p:cNvSpPr/>
          <p:nvPr/>
        </p:nvSpPr>
        <p:spPr>
          <a:xfrm>
            <a:off x="188913" y="179388"/>
            <a:ext cx="6480175" cy="87852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sz="1350" dirty="0"/>
          </a:p>
        </p:txBody>
      </p:sp>
      <p:sp>
        <p:nvSpPr>
          <p:cNvPr id="7" name="TextBox 6"/>
          <p:cNvSpPr txBox="1"/>
          <p:nvPr/>
        </p:nvSpPr>
        <p:spPr>
          <a:xfrm>
            <a:off x="241480" y="1115617"/>
            <a:ext cx="6355872" cy="7679025"/>
          </a:xfrm>
          <a:prstGeom prst="rect">
            <a:avLst/>
          </a:prstGeom>
          <a:noFill/>
        </p:spPr>
        <p:txBody>
          <a:bodyPr wrap="square" rtlCol="0">
            <a:spAutoFit/>
          </a:bodyPr>
          <a:lstStyle/>
          <a:p>
            <a:r>
              <a:rPr lang="en-AU" sz="1050" dirty="0" smtClean="0">
                <a:latin typeface="+mn-lt"/>
              </a:rPr>
              <a:t>Dear Families, </a:t>
            </a:r>
          </a:p>
          <a:p>
            <a:r>
              <a:rPr lang="en-AU" sz="600" dirty="0" smtClean="0">
                <a:latin typeface="+mn-lt"/>
              </a:rPr>
              <a:t> </a:t>
            </a:r>
          </a:p>
          <a:p>
            <a:r>
              <a:rPr lang="en-AU" sz="1050" dirty="0" smtClean="0">
                <a:latin typeface="+mn-lt"/>
              </a:rPr>
              <a:t>Welcome </a:t>
            </a:r>
            <a:r>
              <a:rPr lang="en-AU" sz="1050" dirty="0">
                <a:latin typeface="+mn-lt"/>
              </a:rPr>
              <a:t>to our first newsletter for 2016. It’s been an exciting first few weeks of the learning year for families at Belford </a:t>
            </a:r>
            <a:r>
              <a:rPr lang="en-AU" sz="1050" dirty="0" smtClean="0">
                <a:latin typeface="+mn-lt"/>
              </a:rPr>
              <a:t>Oaks and </a:t>
            </a:r>
            <a:r>
              <a:rPr lang="en-AU" sz="1050" dirty="0">
                <a:latin typeface="+mn-lt"/>
              </a:rPr>
              <a:t>most importantly for the children</a:t>
            </a:r>
            <a:r>
              <a:rPr lang="en-AU" sz="1050" dirty="0" smtClean="0">
                <a:latin typeface="+mn-lt"/>
              </a:rPr>
              <a:t>.</a:t>
            </a:r>
          </a:p>
          <a:p>
            <a:r>
              <a:rPr lang="en-AU" sz="600" dirty="0" smtClean="0">
                <a:latin typeface="+mn-lt"/>
              </a:rPr>
              <a:t> </a:t>
            </a:r>
            <a:endParaRPr lang="en-AU" sz="600" dirty="0">
              <a:latin typeface="+mn-lt"/>
            </a:endParaRPr>
          </a:p>
          <a:p>
            <a:r>
              <a:rPr lang="en-AU" sz="1050" dirty="0">
                <a:latin typeface="+mn-lt"/>
              </a:rPr>
              <a:t>Thank you to those of you who attended our Annual General Meeting, this indication of your willingness and desire to be part of your child’s centre. In a community-based centre such as ours, it is vital that we have the input </a:t>
            </a:r>
            <a:r>
              <a:rPr lang="en-AU" sz="1050" dirty="0" smtClean="0">
                <a:latin typeface="+mn-lt"/>
              </a:rPr>
              <a:t>and support from parents</a:t>
            </a:r>
            <a:r>
              <a:rPr lang="en-AU" sz="1050" dirty="0">
                <a:latin typeface="+mn-lt"/>
              </a:rPr>
              <a:t>, in whatever capacity you can manage</a:t>
            </a:r>
            <a:r>
              <a:rPr lang="en-AU" sz="1050" dirty="0" smtClean="0">
                <a:latin typeface="+mn-lt"/>
              </a:rPr>
              <a:t>.</a:t>
            </a:r>
          </a:p>
          <a:p>
            <a:r>
              <a:rPr lang="en-AU" sz="600" dirty="0" smtClean="0">
                <a:latin typeface="+mn-lt"/>
              </a:rPr>
              <a:t> </a:t>
            </a:r>
            <a:endParaRPr lang="en-AU" sz="600" dirty="0">
              <a:latin typeface="+mn-lt"/>
            </a:endParaRPr>
          </a:p>
          <a:p>
            <a:r>
              <a:rPr lang="en-AU" sz="1050" dirty="0">
                <a:latin typeface="+mn-lt"/>
              </a:rPr>
              <a:t>The educators have set their goals for this </a:t>
            </a:r>
            <a:r>
              <a:rPr lang="en-AU" sz="1050" dirty="0" smtClean="0">
                <a:latin typeface="+mn-lt"/>
              </a:rPr>
              <a:t>year:</a:t>
            </a:r>
            <a:endParaRPr lang="en-AU" sz="1050" dirty="0">
              <a:latin typeface="+mn-lt"/>
            </a:endParaRPr>
          </a:p>
          <a:p>
            <a:pPr marL="171450" lvl="0" indent="-171450">
              <a:buFont typeface="Arial" panose="020B0604020202020204" pitchFamily="34" charset="0"/>
              <a:buChar char="•"/>
            </a:pPr>
            <a:r>
              <a:rPr lang="en-AU" sz="1050" dirty="0">
                <a:latin typeface="+mn-lt"/>
              </a:rPr>
              <a:t>Exceeding in all Quality areas</a:t>
            </a:r>
          </a:p>
          <a:p>
            <a:pPr marL="171450" lvl="0" indent="-171450">
              <a:buFont typeface="Arial" panose="020B0604020202020204" pitchFamily="34" charset="0"/>
              <a:buChar char="•"/>
            </a:pPr>
            <a:r>
              <a:rPr lang="en-AU" sz="1050" dirty="0">
                <a:latin typeface="+mn-lt"/>
              </a:rPr>
              <a:t>Building Collaborative bonds with families and children.</a:t>
            </a:r>
          </a:p>
          <a:p>
            <a:pPr marL="171450" lvl="0" indent="-171450">
              <a:buFont typeface="Arial" panose="020B0604020202020204" pitchFamily="34" charset="0"/>
              <a:buChar char="•"/>
            </a:pPr>
            <a:r>
              <a:rPr lang="en-AU" sz="1050" dirty="0">
                <a:latin typeface="+mn-lt"/>
              </a:rPr>
              <a:t>Re-establish our sustainability practices</a:t>
            </a:r>
          </a:p>
          <a:p>
            <a:r>
              <a:rPr lang="en-AU" sz="600" dirty="0" smtClean="0">
                <a:latin typeface="+mn-lt"/>
              </a:rPr>
              <a:t> </a:t>
            </a:r>
          </a:p>
          <a:p>
            <a:r>
              <a:rPr lang="en-AU" sz="1050" dirty="0" smtClean="0">
                <a:latin typeface="+mn-lt"/>
              </a:rPr>
              <a:t>At </a:t>
            </a:r>
            <a:r>
              <a:rPr lang="en-AU" sz="1050" dirty="0">
                <a:latin typeface="+mn-lt"/>
              </a:rPr>
              <a:t>the end of 2016 our service is due </a:t>
            </a:r>
            <a:r>
              <a:rPr lang="en-AU" sz="1050" dirty="0" smtClean="0">
                <a:latin typeface="+mn-lt"/>
              </a:rPr>
              <a:t>to go through </a:t>
            </a:r>
            <a:r>
              <a:rPr lang="en-AU" sz="1050" dirty="0">
                <a:latin typeface="+mn-lt"/>
              </a:rPr>
              <a:t>National Quality </a:t>
            </a:r>
            <a:r>
              <a:rPr lang="en-AU" sz="1050" dirty="0" smtClean="0">
                <a:latin typeface="+mn-lt"/>
              </a:rPr>
              <a:t>Assessment and Rating process. There are </a:t>
            </a:r>
            <a:r>
              <a:rPr lang="en-AU" sz="1050" dirty="0">
                <a:latin typeface="+mn-lt"/>
              </a:rPr>
              <a:t>seven areas we will be rated on by the Department of Education and Early Childhood Development.</a:t>
            </a:r>
          </a:p>
          <a:p>
            <a:pPr marL="171450" lvl="0" indent="-171450">
              <a:buFont typeface="Arial" panose="020B0604020202020204" pitchFamily="34" charset="0"/>
              <a:buChar char="•"/>
            </a:pPr>
            <a:r>
              <a:rPr lang="en-AU" sz="1050" dirty="0" smtClean="0">
                <a:latin typeface="+mn-lt"/>
              </a:rPr>
              <a:t>Quality Area </a:t>
            </a:r>
            <a:r>
              <a:rPr lang="en-AU" sz="1050" dirty="0">
                <a:latin typeface="+mn-lt"/>
              </a:rPr>
              <a:t>1 – Educational program and practice</a:t>
            </a:r>
          </a:p>
          <a:p>
            <a:pPr marL="171450" lvl="0" indent="-171450">
              <a:buFont typeface="Arial" panose="020B0604020202020204" pitchFamily="34" charset="0"/>
              <a:buChar char="•"/>
            </a:pPr>
            <a:r>
              <a:rPr lang="en-AU" sz="1050" dirty="0">
                <a:latin typeface="+mn-lt"/>
              </a:rPr>
              <a:t>Quality Area</a:t>
            </a:r>
            <a:r>
              <a:rPr lang="en-AU" sz="1050" dirty="0" smtClean="0">
                <a:latin typeface="+mn-lt"/>
              </a:rPr>
              <a:t> </a:t>
            </a:r>
            <a:r>
              <a:rPr lang="en-AU" sz="1050" dirty="0">
                <a:latin typeface="+mn-lt"/>
              </a:rPr>
              <a:t>2 – Children’s health and safety</a:t>
            </a:r>
          </a:p>
          <a:p>
            <a:pPr marL="171450" lvl="0" indent="-171450">
              <a:buFont typeface="Arial" panose="020B0604020202020204" pitchFamily="34" charset="0"/>
              <a:buChar char="•"/>
            </a:pPr>
            <a:r>
              <a:rPr lang="en-AU" sz="1050" dirty="0">
                <a:latin typeface="+mn-lt"/>
              </a:rPr>
              <a:t>Quality Area</a:t>
            </a:r>
            <a:r>
              <a:rPr lang="en-AU" sz="1050" dirty="0" smtClean="0">
                <a:latin typeface="+mn-lt"/>
              </a:rPr>
              <a:t> </a:t>
            </a:r>
            <a:r>
              <a:rPr lang="en-AU" sz="1050" dirty="0">
                <a:latin typeface="+mn-lt"/>
              </a:rPr>
              <a:t>3- Physical environment</a:t>
            </a:r>
          </a:p>
          <a:p>
            <a:pPr marL="171450" lvl="0" indent="-171450">
              <a:buFont typeface="Arial" panose="020B0604020202020204" pitchFamily="34" charset="0"/>
              <a:buChar char="•"/>
            </a:pPr>
            <a:r>
              <a:rPr lang="en-AU" sz="1050" dirty="0">
                <a:latin typeface="+mn-lt"/>
              </a:rPr>
              <a:t>Quality Area</a:t>
            </a:r>
            <a:r>
              <a:rPr lang="en-AU" sz="1050" dirty="0" smtClean="0">
                <a:latin typeface="+mn-lt"/>
              </a:rPr>
              <a:t> </a:t>
            </a:r>
            <a:r>
              <a:rPr lang="en-AU" sz="1050" dirty="0">
                <a:latin typeface="+mn-lt"/>
              </a:rPr>
              <a:t>4-Staff arrangements</a:t>
            </a:r>
          </a:p>
          <a:p>
            <a:pPr marL="171450" lvl="0" indent="-171450">
              <a:buFont typeface="Arial" panose="020B0604020202020204" pitchFamily="34" charset="0"/>
              <a:buChar char="•"/>
            </a:pPr>
            <a:r>
              <a:rPr lang="en-AU" sz="1050" dirty="0">
                <a:latin typeface="+mn-lt"/>
              </a:rPr>
              <a:t>Quality Area</a:t>
            </a:r>
            <a:r>
              <a:rPr lang="en-AU" sz="1050" dirty="0" smtClean="0">
                <a:latin typeface="+mn-lt"/>
              </a:rPr>
              <a:t> </a:t>
            </a:r>
            <a:r>
              <a:rPr lang="en-AU" sz="1050" dirty="0">
                <a:latin typeface="+mn-lt"/>
              </a:rPr>
              <a:t>5- Relationships with childre3n</a:t>
            </a:r>
          </a:p>
          <a:p>
            <a:pPr marL="171450" lvl="0" indent="-171450">
              <a:buFont typeface="Arial" panose="020B0604020202020204" pitchFamily="34" charset="0"/>
              <a:buChar char="•"/>
            </a:pPr>
            <a:r>
              <a:rPr lang="en-AU" sz="1050" dirty="0">
                <a:latin typeface="+mn-lt"/>
              </a:rPr>
              <a:t>Quality Area</a:t>
            </a:r>
            <a:r>
              <a:rPr lang="en-AU" sz="1050" dirty="0" smtClean="0">
                <a:latin typeface="+mn-lt"/>
              </a:rPr>
              <a:t> </a:t>
            </a:r>
            <a:r>
              <a:rPr lang="en-AU" sz="1050" dirty="0">
                <a:latin typeface="+mn-lt"/>
              </a:rPr>
              <a:t>6- Collaborative partnerships with families and communities</a:t>
            </a:r>
          </a:p>
          <a:p>
            <a:pPr marL="171450" lvl="0" indent="-171450">
              <a:buFont typeface="Arial" panose="020B0604020202020204" pitchFamily="34" charset="0"/>
              <a:buChar char="•"/>
            </a:pPr>
            <a:r>
              <a:rPr lang="en-AU" sz="1050" dirty="0">
                <a:latin typeface="+mn-lt"/>
              </a:rPr>
              <a:t>Quality Area</a:t>
            </a:r>
            <a:r>
              <a:rPr lang="en-AU" sz="1050" dirty="0" smtClean="0">
                <a:latin typeface="+mn-lt"/>
              </a:rPr>
              <a:t> </a:t>
            </a:r>
            <a:r>
              <a:rPr lang="en-AU" sz="1050" dirty="0">
                <a:latin typeface="+mn-lt"/>
              </a:rPr>
              <a:t>7- Leadership and service </a:t>
            </a:r>
            <a:r>
              <a:rPr lang="en-AU" sz="1050" dirty="0" smtClean="0">
                <a:latin typeface="+mn-lt"/>
              </a:rPr>
              <a:t>management</a:t>
            </a:r>
          </a:p>
          <a:p>
            <a:pPr lvl="0"/>
            <a:r>
              <a:rPr lang="en-AU" sz="600" dirty="0" smtClean="0">
                <a:latin typeface="+mn-lt"/>
              </a:rPr>
              <a:t> </a:t>
            </a:r>
            <a:endParaRPr lang="en-AU" sz="600" dirty="0">
              <a:latin typeface="+mn-lt"/>
            </a:endParaRPr>
          </a:p>
          <a:p>
            <a:pPr lvl="0"/>
            <a:r>
              <a:rPr lang="en-AU" sz="1050" dirty="0" smtClean="0">
                <a:latin typeface="+mn-lt"/>
              </a:rPr>
              <a:t>We have had Hand Foot and Mouth Disease going around the centre. People </a:t>
            </a:r>
            <a:r>
              <a:rPr lang="en-AU" sz="1050" dirty="0">
                <a:latin typeface="+mn-lt"/>
              </a:rPr>
              <a:t>usually develop symptoms between three to seven days after being infected</a:t>
            </a:r>
            <a:r>
              <a:rPr lang="en-AU" sz="1050" dirty="0" smtClean="0">
                <a:latin typeface="+mn-lt"/>
              </a:rPr>
              <a:t>. The </a:t>
            </a:r>
            <a:r>
              <a:rPr lang="en-AU" sz="1050" dirty="0">
                <a:latin typeface="+mn-lt"/>
              </a:rPr>
              <a:t>most common symptoms include: High temperature (fever</a:t>
            </a:r>
            <a:r>
              <a:rPr lang="en-AU" sz="1050" dirty="0" smtClean="0">
                <a:latin typeface="+mn-lt"/>
              </a:rPr>
              <a:t>), Sore throat, small</a:t>
            </a:r>
            <a:r>
              <a:rPr lang="en-AU" sz="1050" dirty="0">
                <a:latin typeface="+mn-lt"/>
              </a:rPr>
              <a:t>, blister-like lesions that may occur on the inside of the mouth, sides of the tongue, palms of the hands, fingers, soles of the feet and ‘nappy’ </a:t>
            </a:r>
            <a:r>
              <a:rPr lang="en-AU" sz="1050" dirty="0" smtClean="0">
                <a:latin typeface="+mn-lt"/>
              </a:rPr>
              <a:t>area and children </a:t>
            </a:r>
            <a:r>
              <a:rPr lang="en-AU" sz="1050" dirty="0">
                <a:latin typeface="+mn-lt"/>
              </a:rPr>
              <a:t>are often irritable, tired, and may be off their food</a:t>
            </a:r>
            <a:r>
              <a:rPr lang="en-AU" sz="1050" dirty="0" smtClean="0">
                <a:latin typeface="+mn-lt"/>
              </a:rPr>
              <a:t>. If you notice any of these symptoms please keep your child home from the centre. All children must obtain a clearance from the doctors before returning to the centre.  For more  </a:t>
            </a:r>
            <a:r>
              <a:rPr lang="en-AU" sz="1050" dirty="0">
                <a:latin typeface="+mn-lt"/>
              </a:rPr>
              <a:t>information please go to: </a:t>
            </a:r>
            <a:r>
              <a:rPr lang="en-AU" sz="1050" dirty="0">
                <a:latin typeface="+mn-lt"/>
                <a:hlinkClick r:id="rId4"/>
              </a:rPr>
              <a:t>https://</a:t>
            </a:r>
            <a:r>
              <a:rPr lang="en-AU" sz="1050" dirty="0" smtClean="0">
                <a:latin typeface="+mn-lt"/>
                <a:hlinkClick r:id="rId4"/>
              </a:rPr>
              <a:t>www.betterhealth.vic.gov.au/health/conditionsandtreatments/hand-foot-and-mouth-disease</a:t>
            </a:r>
            <a:r>
              <a:rPr lang="en-AU" sz="1050" dirty="0" smtClean="0">
                <a:latin typeface="+mn-lt"/>
              </a:rPr>
              <a:t>  </a:t>
            </a:r>
            <a:endParaRPr lang="en-AU" sz="1050" dirty="0">
              <a:latin typeface="+mn-lt"/>
            </a:endParaRPr>
          </a:p>
          <a:p>
            <a:pPr lvl="0"/>
            <a:r>
              <a:rPr lang="en-AU" sz="600" dirty="0" smtClean="0">
                <a:latin typeface="+mn-lt"/>
              </a:rPr>
              <a:t> </a:t>
            </a:r>
            <a:endParaRPr lang="en-AU" sz="600" dirty="0">
              <a:latin typeface="+mn-lt"/>
            </a:endParaRPr>
          </a:p>
          <a:p>
            <a:r>
              <a:rPr lang="en-AU" sz="1050" dirty="0">
                <a:latin typeface="+mn-lt"/>
              </a:rPr>
              <a:t>Ending on a positive note we had enough funds to buy six new cots for the baby’s room and three new camera’s for each room</a:t>
            </a:r>
            <a:r>
              <a:rPr lang="en-AU" sz="1050" dirty="0" smtClean="0">
                <a:latin typeface="+mn-lt"/>
              </a:rPr>
              <a:t>.</a:t>
            </a:r>
          </a:p>
          <a:p>
            <a:r>
              <a:rPr lang="en-AU" sz="600" dirty="0" smtClean="0">
                <a:latin typeface="+mn-lt"/>
              </a:rPr>
              <a:t> </a:t>
            </a:r>
            <a:endParaRPr lang="en-AU" sz="600" dirty="0">
              <a:latin typeface="+mn-lt"/>
            </a:endParaRPr>
          </a:p>
          <a:p>
            <a:r>
              <a:rPr lang="en-AU" sz="1050" dirty="0" smtClean="0">
                <a:latin typeface="+mn-lt"/>
              </a:rPr>
              <a:t>Regards,</a:t>
            </a:r>
            <a:endParaRPr lang="en-AU" sz="1050" dirty="0">
              <a:latin typeface="+mn-lt"/>
            </a:endParaRPr>
          </a:p>
          <a:p>
            <a:r>
              <a:rPr lang="en-AU" sz="1050" dirty="0">
                <a:latin typeface="+mn-lt"/>
              </a:rPr>
              <a:t>Barbara</a:t>
            </a:r>
          </a:p>
          <a:p>
            <a:pPr algn="ctr"/>
            <a:r>
              <a:rPr lang="en-AU" sz="1400" b="1" dirty="0" smtClean="0">
                <a:solidFill>
                  <a:srgbClr val="FF0000"/>
                </a:solidFill>
                <a:latin typeface="+mn-lt"/>
                <a:cs typeface="Arial" panose="020B0604020202020204" pitchFamily="34" charset="0"/>
              </a:rPr>
              <a:t>Up coming Events</a:t>
            </a:r>
          </a:p>
          <a:p>
            <a:pPr algn="ctr"/>
            <a:r>
              <a:rPr lang="en-AU" sz="1050" b="1" dirty="0" smtClean="0">
                <a:latin typeface="+mn-lt"/>
                <a:cs typeface="Arial" panose="020B0604020202020204" pitchFamily="34" charset="0"/>
              </a:rPr>
              <a:t>April- </a:t>
            </a:r>
          </a:p>
          <a:p>
            <a:pPr algn="ctr"/>
            <a:r>
              <a:rPr lang="en-AU" sz="1050" dirty="0" smtClean="0">
                <a:latin typeface="+mn-lt"/>
                <a:cs typeface="Arial" panose="020B0604020202020204" pitchFamily="34" charset="0"/>
              </a:rPr>
              <a:t>Monday 25</a:t>
            </a:r>
            <a:r>
              <a:rPr lang="en-AU" sz="1050" baseline="30000" dirty="0" smtClean="0">
                <a:latin typeface="+mn-lt"/>
                <a:cs typeface="Arial" panose="020B0604020202020204" pitchFamily="34" charset="0"/>
              </a:rPr>
              <a:t>th</a:t>
            </a:r>
            <a:r>
              <a:rPr lang="en-AU" sz="1050" dirty="0" smtClean="0">
                <a:latin typeface="+mn-lt"/>
                <a:cs typeface="Arial" panose="020B0604020202020204" pitchFamily="34" charset="0"/>
              </a:rPr>
              <a:t>- Anzac Day- </a:t>
            </a:r>
            <a:r>
              <a:rPr lang="en-AU" sz="1050" b="1" dirty="0" smtClean="0">
                <a:solidFill>
                  <a:srgbClr val="FF0000"/>
                </a:solidFill>
                <a:latin typeface="+mn-lt"/>
                <a:cs typeface="Arial" panose="020B0604020202020204" pitchFamily="34" charset="0"/>
              </a:rPr>
              <a:t>Centre Closed</a:t>
            </a:r>
            <a:endParaRPr lang="en-AU" sz="1050" b="1" dirty="0" smtClean="0">
              <a:solidFill>
                <a:srgbClr val="FF0000"/>
              </a:solidFill>
              <a:latin typeface="+mn-lt"/>
            </a:endParaRPr>
          </a:p>
          <a:p>
            <a:pPr algn="ctr"/>
            <a:r>
              <a:rPr lang="en-AU" sz="1050" b="1" dirty="0" smtClean="0">
                <a:latin typeface="+mn-lt"/>
              </a:rPr>
              <a:t>May-</a:t>
            </a:r>
          </a:p>
          <a:p>
            <a:pPr algn="ctr"/>
            <a:r>
              <a:rPr lang="en-AU" sz="1050" dirty="0" smtClean="0">
                <a:latin typeface="+mn-lt"/>
              </a:rPr>
              <a:t>Sunday 1</a:t>
            </a:r>
            <a:r>
              <a:rPr lang="en-AU" sz="1050" baseline="30000" dirty="0" smtClean="0">
                <a:latin typeface="+mn-lt"/>
              </a:rPr>
              <a:t>st</a:t>
            </a:r>
            <a:r>
              <a:rPr lang="en-AU" sz="1050" dirty="0" smtClean="0">
                <a:latin typeface="+mn-lt"/>
              </a:rPr>
              <a:t>- Greek Easter</a:t>
            </a:r>
          </a:p>
          <a:p>
            <a:pPr algn="ctr"/>
            <a:r>
              <a:rPr lang="en-AU" sz="1050" dirty="0" smtClean="0">
                <a:latin typeface="+mn-lt"/>
              </a:rPr>
              <a:t>Wednesday 18</a:t>
            </a:r>
            <a:r>
              <a:rPr lang="en-AU" sz="1050" baseline="30000" dirty="0" smtClean="0">
                <a:latin typeface="+mn-lt"/>
              </a:rPr>
              <a:t>th</a:t>
            </a:r>
            <a:r>
              <a:rPr lang="en-AU" sz="1050" dirty="0" smtClean="0">
                <a:latin typeface="+mn-lt"/>
              </a:rPr>
              <a:t>- Special Friend Day</a:t>
            </a:r>
          </a:p>
          <a:p>
            <a:pPr algn="ctr"/>
            <a:r>
              <a:rPr lang="en-AU" sz="1050" dirty="0" smtClean="0">
                <a:latin typeface="+mn-lt"/>
              </a:rPr>
              <a:t>Thursday 26</a:t>
            </a:r>
            <a:r>
              <a:rPr lang="en-AU" sz="1050" baseline="30000" dirty="0" smtClean="0">
                <a:latin typeface="+mn-lt"/>
              </a:rPr>
              <a:t>th</a:t>
            </a:r>
            <a:r>
              <a:rPr lang="en-AU" sz="1050" dirty="0" smtClean="0">
                <a:latin typeface="+mn-lt"/>
              </a:rPr>
              <a:t>- National Day of Healing (national Sorry Day)</a:t>
            </a:r>
          </a:p>
          <a:p>
            <a:pPr algn="ctr"/>
            <a:r>
              <a:rPr lang="en-AU" sz="1050" b="1" dirty="0" smtClean="0">
                <a:latin typeface="+mn-lt"/>
              </a:rPr>
              <a:t>June-</a:t>
            </a:r>
          </a:p>
          <a:p>
            <a:pPr algn="ctr"/>
            <a:r>
              <a:rPr lang="en-AU" sz="1050" dirty="0" smtClean="0">
                <a:latin typeface="+mn-lt"/>
              </a:rPr>
              <a:t>Wednesday 1</a:t>
            </a:r>
            <a:r>
              <a:rPr lang="en-AU" sz="1050" baseline="30000" dirty="0" smtClean="0">
                <a:latin typeface="+mn-lt"/>
              </a:rPr>
              <a:t>st</a:t>
            </a:r>
            <a:r>
              <a:rPr lang="en-AU" sz="1050" dirty="0" smtClean="0">
                <a:latin typeface="+mn-lt"/>
              </a:rPr>
              <a:t>- International Children’s Day</a:t>
            </a:r>
          </a:p>
          <a:p>
            <a:pPr algn="ctr"/>
            <a:r>
              <a:rPr lang="en-AU" sz="1050" dirty="0" smtClean="0">
                <a:latin typeface="+mn-lt"/>
              </a:rPr>
              <a:t>Sunday 5</a:t>
            </a:r>
            <a:r>
              <a:rPr lang="en-AU" sz="1050" baseline="30000" dirty="0" smtClean="0">
                <a:latin typeface="+mn-lt"/>
              </a:rPr>
              <a:t>th</a:t>
            </a:r>
            <a:r>
              <a:rPr lang="en-AU" sz="1050" dirty="0" smtClean="0">
                <a:latin typeface="+mn-lt"/>
              </a:rPr>
              <a:t>- World Environment Day</a:t>
            </a:r>
          </a:p>
          <a:p>
            <a:pPr algn="ctr"/>
            <a:r>
              <a:rPr lang="en-AU" sz="1050" dirty="0" smtClean="0">
                <a:latin typeface="+mn-lt"/>
              </a:rPr>
              <a:t>Monday 13</a:t>
            </a:r>
            <a:r>
              <a:rPr lang="en-AU" sz="1050" baseline="30000" dirty="0" smtClean="0">
                <a:latin typeface="+mn-lt"/>
              </a:rPr>
              <a:t>th</a:t>
            </a:r>
            <a:r>
              <a:rPr lang="en-AU" sz="1050" dirty="0" smtClean="0">
                <a:latin typeface="+mn-lt"/>
              </a:rPr>
              <a:t>- Queens Birthday- </a:t>
            </a:r>
            <a:r>
              <a:rPr lang="en-AU" sz="1050" b="1" dirty="0" smtClean="0">
                <a:solidFill>
                  <a:srgbClr val="FF0000"/>
                </a:solidFill>
                <a:latin typeface="+mn-lt"/>
              </a:rPr>
              <a:t>Centre Closed</a:t>
            </a:r>
          </a:p>
          <a:p>
            <a:pPr algn="ctr"/>
            <a:r>
              <a:rPr lang="en-AU" sz="1050" dirty="0" smtClean="0">
                <a:latin typeface="+mn-lt"/>
              </a:rPr>
              <a:t>Tuesday 21</a:t>
            </a:r>
            <a:r>
              <a:rPr lang="en-AU" sz="1050" baseline="30000" dirty="0" smtClean="0">
                <a:latin typeface="+mn-lt"/>
              </a:rPr>
              <a:t>st</a:t>
            </a:r>
            <a:r>
              <a:rPr lang="en-AU" sz="1050" dirty="0" smtClean="0">
                <a:latin typeface="+mn-lt"/>
              </a:rPr>
              <a:t>- Centre Art Show</a:t>
            </a:r>
          </a:p>
          <a:p>
            <a:pPr algn="ctr"/>
            <a:r>
              <a:rPr lang="en-AU" sz="1050" dirty="0" smtClean="0">
                <a:latin typeface="+mn-lt"/>
              </a:rPr>
              <a:t>Friday 24</a:t>
            </a:r>
            <a:r>
              <a:rPr lang="en-AU" sz="1050" baseline="30000" dirty="0" smtClean="0">
                <a:latin typeface="+mn-lt"/>
              </a:rPr>
              <a:t>th</a:t>
            </a:r>
            <a:r>
              <a:rPr lang="en-AU" sz="1050" dirty="0" smtClean="0">
                <a:latin typeface="+mn-lt"/>
              </a:rPr>
              <a:t> Red Nose Day</a:t>
            </a:r>
            <a:endParaRPr lang="en-AU" sz="1050" dirty="0">
              <a:latin typeface="+mn-lt"/>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69160" y="6156176"/>
            <a:ext cx="1355170" cy="846981"/>
          </a:xfrm>
          <a:prstGeom prst="rect">
            <a:avLst/>
          </a:prstGeom>
        </p:spPr>
      </p:pic>
      <p:pic>
        <p:nvPicPr>
          <p:cNvPr id="3" name="Picture 2"/>
          <p:cNvPicPr>
            <a:picLocks noChangeAspect="1"/>
          </p:cNvPicPr>
          <p:nvPr/>
        </p:nvPicPr>
        <p:blipFill rotWithShape="1">
          <a:blip r:embed="rId6" cstate="print">
            <a:extLst>
              <a:ext uri="{28A0092B-C50C-407E-A947-70E740481C1C}">
                <a14:useLocalDpi xmlns:a14="http://schemas.microsoft.com/office/drawing/2010/main" val="0"/>
              </a:ext>
            </a:extLst>
          </a:blip>
          <a:srcRect b="10613"/>
          <a:stretch/>
        </p:blipFill>
        <p:spPr>
          <a:xfrm>
            <a:off x="332656" y="6732240"/>
            <a:ext cx="1844824" cy="864096"/>
          </a:xfrm>
          <a:prstGeom prst="rect">
            <a:avLst/>
          </a:prstGeom>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60145" y="7503684"/>
            <a:ext cx="991609" cy="1013842"/>
          </a:xfrm>
          <a:prstGeom prst="rect">
            <a:avLst/>
          </a:prstGeom>
        </p:spPr>
      </p:pic>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6671" y="7811622"/>
            <a:ext cx="1297251" cy="86483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8913" y="179388"/>
            <a:ext cx="6480175" cy="8785225"/>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sz="1350" dirty="0"/>
          </a:p>
        </p:txBody>
      </p:sp>
      <p:pic>
        <p:nvPicPr>
          <p:cNvPr id="15362" name="Picture 5" descr="cid:A86DB879-28FB-49DA-98B8-336E68498F95"/>
          <p:cNvPicPr>
            <a:picLocks noChangeAspect="1" noChangeArrowheads="1"/>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249238" y="215900"/>
            <a:ext cx="1998662" cy="647700"/>
          </a:xfrm>
          <a:prstGeom prst="rect">
            <a:avLst/>
          </a:prstGeom>
          <a:noFill/>
          <a:ln w="9525">
            <a:noFill/>
            <a:miter lim="800000"/>
            <a:headEnd/>
            <a:tailEnd/>
          </a:ln>
        </p:spPr>
      </p:pic>
      <p:sp>
        <p:nvSpPr>
          <p:cNvPr id="15363" name="Title 5"/>
          <p:cNvSpPr>
            <a:spLocks noGrp="1"/>
          </p:cNvSpPr>
          <p:nvPr>
            <p:ph type="title"/>
          </p:nvPr>
        </p:nvSpPr>
        <p:spPr>
          <a:xfrm>
            <a:off x="3284538" y="301625"/>
            <a:ext cx="3201987" cy="454025"/>
          </a:xfrm>
        </p:spPr>
        <p:txBody>
          <a:bodyPr/>
          <a:lstStyle/>
          <a:p>
            <a:pPr eaLnBrk="1" hangingPunct="1"/>
            <a:r>
              <a:rPr lang="en-AU" sz="2200" b="1" dirty="0" smtClean="0">
                <a:solidFill>
                  <a:srgbClr val="9966FF"/>
                </a:solidFill>
                <a:latin typeface="Comic Sans MS" pitchFamily="66" charset="0"/>
              </a:rPr>
              <a:t>Supervision Policy</a:t>
            </a:r>
          </a:p>
        </p:txBody>
      </p:sp>
      <p:sp>
        <p:nvSpPr>
          <p:cNvPr id="8" name="TextBox 7"/>
          <p:cNvSpPr txBox="1"/>
          <p:nvPr/>
        </p:nvSpPr>
        <p:spPr>
          <a:xfrm>
            <a:off x="176750" y="900112"/>
            <a:ext cx="6480175" cy="8048357"/>
          </a:xfrm>
          <a:prstGeom prst="rect">
            <a:avLst/>
          </a:prstGeom>
          <a:ln>
            <a:solidFill>
              <a:srgbClr val="9966FF"/>
            </a:solidFill>
          </a:ln>
        </p:spPr>
        <p:style>
          <a:lnRef idx="2">
            <a:schemeClr val="accent3"/>
          </a:lnRef>
          <a:fillRef idx="1">
            <a:schemeClr val="lt1"/>
          </a:fillRef>
          <a:effectRef idx="0">
            <a:schemeClr val="accent3"/>
          </a:effectRef>
          <a:fontRef idx="minor">
            <a:schemeClr val="dk1"/>
          </a:fontRef>
        </p:style>
        <p:txBody>
          <a:bodyPr wrap="square">
            <a:spAutoFit/>
          </a:bodyPr>
          <a:lstStyle/>
          <a:p>
            <a:r>
              <a:rPr lang="en-AU" sz="1000" dirty="0" smtClean="0"/>
              <a:t>At Belford Oaks we are continuously reviewing our policies and procedures to ensure that they fall in line with current legislation and regulations.</a:t>
            </a:r>
          </a:p>
          <a:p>
            <a:r>
              <a:rPr lang="en-AU" sz="1000" dirty="0" smtClean="0"/>
              <a:t>One of the policies we most recently reviewed was the Supervision Policy. </a:t>
            </a:r>
          </a:p>
          <a:p>
            <a:endParaRPr lang="en-AU" b="1" u="sng" cap="all" dirty="0" smtClean="0"/>
          </a:p>
          <a:p>
            <a:r>
              <a:rPr lang="en-AU" b="1" u="sng" cap="all" dirty="0" smtClean="0"/>
              <a:t>Supervision </a:t>
            </a:r>
            <a:r>
              <a:rPr lang="en-AU" b="1" u="sng" cap="all" dirty="0"/>
              <a:t>of Children Policy</a:t>
            </a:r>
            <a:endParaRPr lang="en-AU" sz="1200" b="1" u="sng" cap="all" dirty="0"/>
          </a:p>
          <a:p>
            <a:r>
              <a:rPr lang="en-AU" sz="1000" b="1" dirty="0"/>
              <a:t>Best Practice – Quality Area 2</a:t>
            </a:r>
          </a:p>
          <a:p>
            <a:endParaRPr lang="en-AU" sz="1050" b="1" dirty="0" smtClean="0"/>
          </a:p>
          <a:p>
            <a:r>
              <a:rPr lang="en-AU" sz="1050" b="1" dirty="0" smtClean="0"/>
              <a:t>Purpose</a:t>
            </a:r>
            <a:endParaRPr lang="en-AU" sz="1050" dirty="0"/>
          </a:p>
          <a:p>
            <a:r>
              <a:rPr lang="en-AU" sz="1050" dirty="0"/>
              <a:t>This policy will provide guidelines to ensure:</a:t>
            </a:r>
          </a:p>
          <a:p>
            <a:pPr marL="171450" lvl="0" indent="-171450">
              <a:buFont typeface="Arial" panose="020B0604020202020204" pitchFamily="34" charset="0"/>
              <a:buChar char="•"/>
            </a:pPr>
            <a:r>
              <a:rPr lang="en-AU" sz="1050" dirty="0"/>
              <a:t>the provision of a safe and secure environment for all children at Belford Oaks CCC</a:t>
            </a:r>
          </a:p>
          <a:p>
            <a:pPr marL="171450" lvl="0" indent="-171450">
              <a:buFont typeface="Arial" panose="020B0604020202020204" pitchFamily="34" charset="0"/>
              <a:buChar char="•"/>
            </a:pPr>
            <a:r>
              <a:rPr lang="en-AU" sz="1050" dirty="0"/>
              <a:t>adequate supervision of all enrolled children is maintained at all times.</a:t>
            </a:r>
          </a:p>
          <a:p>
            <a:r>
              <a:rPr lang="en-AU" sz="1050" b="1" cap="all" dirty="0"/>
              <a:t> </a:t>
            </a:r>
          </a:p>
          <a:p>
            <a:r>
              <a:rPr lang="en-AU" sz="1050" b="1" dirty="0"/>
              <a:t>Policy</a:t>
            </a:r>
            <a:endParaRPr lang="en-AU" sz="1050" dirty="0"/>
          </a:p>
          <a:p>
            <a:r>
              <a:rPr lang="en-AU" sz="1050" dirty="0"/>
              <a:t>Belford Oaks CCC is committed to:</a:t>
            </a:r>
          </a:p>
          <a:p>
            <a:pPr marL="171450" lvl="0" indent="-171450">
              <a:buFont typeface="Arial" panose="020B0604020202020204" pitchFamily="34" charset="0"/>
              <a:buChar char="•"/>
            </a:pPr>
            <a:r>
              <a:rPr lang="en-AU" sz="1050" dirty="0"/>
              <a:t>providing adequate supervision of all enrolled children in all aspects of the service’s program</a:t>
            </a:r>
          </a:p>
          <a:p>
            <a:pPr marL="171450" lvl="0" indent="-171450">
              <a:buFont typeface="Arial" panose="020B0604020202020204" pitchFamily="34" charset="0"/>
              <a:buChar char="•"/>
            </a:pPr>
            <a:r>
              <a:rPr lang="en-AU" sz="1050" dirty="0"/>
              <a:t>ensuring all children are directly and actively supervised by educators employed or engaged by Belford Oaks CCC</a:t>
            </a:r>
          </a:p>
          <a:p>
            <a:pPr marL="171450" lvl="0" indent="-171450">
              <a:buFont typeface="Arial" panose="020B0604020202020204" pitchFamily="34" charset="0"/>
              <a:buChar char="•"/>
            </a:pPr>
            <a:r>
              <a:rPr lang="en-AU" sz="1050" dirty="0"/>
              <a:t>maintaining a duty of care (refer to </a:t>
            </a:r>
            <a:r>
              <a:rPr lang="en-AU" sz="1050" i="1" dirty="0"/>
              <a:t>Definitions</a:t>
            </a:r>
            <a:r>
              <a:rPr lang="en-AU" sz="1050" dirty="0"/>
              <a:t>) to all children at Belford Oaks CCC</a:t>
            </a:r>
          </a:p>
          <a:p>
            <a:pPr marL="171450" lvl="0" indent="-171450">
              <a:buFont typeface="Arial" panose="020B0604020202020204" pitchFamily="34" charset="0"/>
              <a:buChar char="•"/>
            </a:pPr>
            <a:r>
              <a:rPr lang="en-AU" sz="1050" dirty="0"/>
              <a:t>Ensuring there is an understanding of the shared legal responsibility and accountability between, and a commitment by, all persons to implement the procedures and practices outlined in this policy.</a:t>
            </a:r>
          </a:p>
          <a:p>
            <a:pPr marL="171450" lvl="0" indent="-171450">
              <a:buFont typeface="Arial" panose="020B0604020202020204" pitchFamily="34" charset="0"/>
              <a:buChar char="•"/>
            </a:pPr>
            <a:r>
              <a:rPr lang="en-AU" sz="1050" dirty="0"/>
              <a:t>Ensuring that children’s safety is protected in the service environment.</a:t>
            </a:r>
          </a:p>
          <a:p>
            <a:pPr marL="171450" lvl="0" indent="-171450">
              <a:buFont typeface="Arial" panose="020B0604020202020204" pitchFamily="34" charset="0"/>
              <a:buChar char="•"/>
            </a:pPr>
            <a:r>
              <a:rPr lang="en-AU" sz="1050" dirty="0"/>
              <a:t>Recognising that adequate supervision requires teamwork and good communication between educators.</a:t>
            </a:r>
          </a:p>
          <a:p>
            <a:pPr marL="171450" lvl="0" indent="-171450">
              <a:buFont typeface="Arial" panose="020B0604020202020204" pitchFamily="34" charset="0"/>
              <a:buChar char="•"/>
            </a:pPr>
            <a:r>
              <a:rPr lang="en-AU" sz="1050" dirty="0"/>
              <a:t>Ensuring that the relevant child to educator ratio specific to each age group is maintained at all times</a:t>
            </a:r>
          </a:p>
          <a:p>
            <a:endParaRPr lang="en-AU" sz="1050" b="1" dirty="0" smtClean="0"/>
          </a:p>
          <a:p>
            <a:r>
              <a:rPr lang="en-AU" sz="1050" b="1" dirty="0" smtClean="0"/>
              <a:t>Relevant </a:t>
            </a:r>
            <a:r>
              <a:rPr lang="en-AU" sz="1050" b="1" dirty="0"/>
              <a:t>associated documents</a:t>
            </a:r>
            <a:endParaRPr lang="en-AU" sz="1050" dirty="0"/>
          </a:p>
          <a:p>
            <a:pPr marL="171450" lvl="0" indent="-171450">
              <a:buFont typeface="Arial" panose="020B0604020202020204" pitchFamily="34" charset="0"/>
              <a:buChar char="•"/>
            </a:pPr>
            <a:r>
              <a:rPr lang="en-AU" sz="1050" i="1" dirty="0"/>
              <a:t>Education and Care Services National Law Act 2010</a:t>
            </a:r>
            <a:r>
              <a:rPr lang="en-AU" sz="1050" dirty="0"/>
              <a:t>: Sections 165, 167, 169, 174</a:t>
            </a:r>
          </a:p>
          <a:p>
            <a:pPr marL="171450" lvl="0" indent="-171450">
              <a:buFont typeface="Arial" panose="020B0604020202020204" pitchFamily="34" charset="0"/>
              <a:buChar char="•"/>
            </a:pPr>
            <a:r>
              <a:rPr lang="en-AU" sz="1050" i="1" dirty="0"/>
              <a:t>Education and Care Services National Regulations 2011</a:t>
            </a:r>
            <a:r>
              <a:rPr lang="en-AU" sz="1050" dirty="0"/>
              <a:t>: Regulations 101, 168, 176</a:t>
            </a:r>
          </a:p>
          <a:p>
            <a:pPr marL="171450" lvl="0" indent="-171450">
              <a:buFont typeface="Arial" panose="020B0604020202020204" pitchFamily="34" charset="0"/>
              <a:buChar char="•"/>
            </a:pPr>
            <a:r>
              <a:rPr lang="en-AU" sz="1050" i="1" dirty="0"/>
              <a:t>National Quality Standard</a:t>
            </a:r>
            <a:r>
              <a:rPr lang="en-AU" sz="1050" dirty="0"/>
              <a:t>, Quality Area 2: Children’s Health and Safety</a:t>
            </a:r>
          </a:p>
          <a:p>
            <a:pPr lvl="1"/>
            <a:r>
              <a:rPr lang="en-AU" sz="1050" dirty="0"/>
              <a:t>Standard 2.3: Each child is protected</a:t>
            </a:r>
          </a:p>
          <a:p>
            <a:pPr lvl="2"/>
            <a:r>
              <a:rPr lang="en-AU" sz="1050" dirty="0"/>
              <a:t>Element 2.3.1: Children are adequately supervised at all times</a:t>
            </a:r>
          </a:p>
          <a:p>
            <a:pPr marL="171450" lvl="0" indent="-171450">
              <a:buFont typeface="Arial" panose="020B0604020202020204" pitchFamily="34" charset="0"/>
              <a:buChar char="•"/>
            </a:pPr>
            <a:r>
              <a:rPr lang="en-AU" sz="1050" i="1" dirty="0"/>
              <a:t>Occupational Health and Safety Act 2004</a:t>
            </a:r>
            <a:endParaRPr lang="en-AU" sz="1050" dirty="0"/>
          </a:p>
          <a:p>
            <a:pPr marL="171450" lvl="0" indent="-171450">
              <a:buFont typeface="Arial" panose="020B0604020202020204" pitchFamily="34" charset="0"/>
              <a:buChar char="•"/>
            </a:pPr>
            <a:r>
              <a:rPr lang="en-AU" sz="1050" dirty="0"/>
              <a:t>Kidsafe: </a:t>
            </a:r>
            <a:r>
              <a:rPr lang="en-AU" sz="1050" u="sng" dirty="0">
                <a:hlinkClick r:id="rId4"/>
              </a:rPr>
              <a:t>www.kidsafe.com.au</a:t>
            </a:r>
            <a:endParaRPr lang="en-AU" sz="1050" dirty="0"/>
          </a:p>
          <a:p>
            <a:pPr marL="171450" lvl="0" indent="-171450">
              <a:buFont typeface="Arial" panose="020B0604020202020204" pitchFamily="34" charset="0"/>
              <a:buChar char="•"/>
            </a:pPr>
            <a:r>
              <a:rPr lang="en-AU" sz="1050" dirty="0"/>
              <a:t>The Royal Children’s Hospital Melbourne Safety Centre: </a:t>
            </a:r>
            <a:r>
              <a:rPr lang="en-AU" sz="1050" u="sng" dirty="0">
                <a:hlinkClick r:id="rId5"/>
              </a:rPr>
              <a:t>www.rch.org.au/safetycentre</a:t>
            </a:r>
            <a:endParaRPr lang="en-AU" sz="1050" dirty="0"/>
          </a:p>
          <a:p>
            <a:pPr marL="171450" lvl="0" indent="-171450">
              <a:buFont typeface="Arial" panose="020B0604020202020204" pitchFamily="34" charset="0"/>
              <a:buChar char="•"/>
            </a:pPr>
            <a:r>
              <a:rPr lang="en-AU" sz="1050" dirty="0"/>
              <a:t>WorkSafe Victoria: </a:t>
            </a:r>
            <a:r>
              <a:rPr lang="en-AU" sz="1050" u="sng" dirty="0">
                <a:hlinkClick r:id="rId6"/>
              </a:rPr>
              <a:t>www.worksafe.vic.gov.au</a:t>
            </a:r>
            <a:endParaRPr lang="en-AU" sz="1050" dirty="0"/>
          </a:p>
          <a:p>
            <a:pPr marL="171450" lvl="0" indent="-171450">
              <a:buFont typeface="Arial" panose="020B0604020202020204" pitchFamily="34" charset="0"/>
              <a:buChar char="•"/>
            </a:pPr>
            <a:r>
              <a:rPr lang="en-AU" sz="1050" i="1" dirty="0"/>
              <a:t>Guide to the National Quality Standard</a:t>
            </a:r>
            <a:r>
              <a:rPr lang="en-AU" sz="1050" dirty="0"/>
              <a:t> (ACECQA)</a:t>
            </a:r>
          </a:p>
          <a:p>
            <a:pPr marL="171450" lvl="0" indent="-171450">
              <a:buFont typeface="Arial" panose="020B0604020202020204" pitchFamily="34" charset="0"/>
              <a:buChar char="•"/>
            </a:pPr>
            <a:r>
              <a:rPr lang="en-AU" sz="1050" i="1" dirty="0"/>
              <a:t>Guide to the Education and Care Services National Law and the Education and Care Services National Regulations 2011</a:t>
            </a:r>
            <a:r>
              <a:rPr lang="en-AU" sz="1050" dirty="0"/>
              <a:t> (ACECQA)</a:t>
            </a:r>
          </a:p>
          <a:p>
            <a:endParaRPr lang="en-AU" sz="1050" b="1" dirty="0" smtClean="0"/>
          </a:p>
          <a:p>
            <a:r>
              <a:rPr lang="en-AU" sz="1050" b="1" dirty="0" smtClean="0"/>
              <a:t>Service </a:t>
            </a:r>
            <a:r>
              <a:rPr lang="en-AU" sz="1050" b="1" dirty="0"/>
              <a:t>policies</a:t>
            </a:r>
          </a:p>
          <a:p>
            <a:pPr marL="171450" lvl="0" indent="-171450">
              <a:buFont typeface="Arial" panose="020B0604020202020204" pitchFamily="34" charset="0"/>
              <a:buChar char="•"/>
            </a:pPr>
            <a:r>
              <a:rPr lang="en-AU" sz="1050" i="1" dirty="0"/>
              <a:t>Child Protection Policy</a:t>
            </a:r>
            <a:endParaRPr lang="en-AU" sz="1050" dirty="0"/>
          </a:p>
          <a:p>
            <a:pPr marL="171450" lvl="0" indent="-171450">
              <a:buFont typeface="Arial" panose="020B0604020202020204" pitchFamily="34" charset="0"/>
              <a:buChar char="•"/>
            </a:pPr>
            <a:r>
              <a:rPr lang="en-AU" sz="1050" i="1" dirty="0"/>
              <a:t>Complaints and Grievances Policy</a:t>
            </a:r>
            <a:endParaRPr lang="en-AU" sz="1050" dirty="0"/>
          </a:p>
          <a:p>
            <a:pPr marL="171450" lvl="0" indent="-171450">
              <a:buFont typeface="Arial" panose="020B0604020202020204" pitchFamily="34" charset="0"/>
              <a:buChar char="•"/>
            </a:pPr>
            <a:r>
              <a:rPr lang="en-AU" sz="1050" i="1" dirty="0"/>
              <a:t>Dealing with Medical Conditions Policy</a:t>
            </a:r>
            <a:endParaRPr lang="en-AU" sz="1050" dirty="0"/>
          </a:p>
          <a:p>
            <a:pPr marL="171450" lvl="0" indent="-171450">
              <a:buFont typeface="Arial" panose="020B0604020202020204" pitchFamily="34" charset="0"/>
              <a:buChar char="•"/>
            </a:pPr>
            <a:r>
              <a:rPr lang="en-AU" sz="1050" i="1" dirty="0"/>
              <a:t>Excursions and Service Events Policy</a:t>
            </a:r>
            <a:endParaRPr lang="en-AU" sz="1050" dirty="0"/>
          </a:p>
          <a:p>
            <a:pPr marL="171450" lvl="0" indent="-171450">
              <a:buFont typeface="Arial" panose="020B0604020202020204" pitchFamily="34" charset="0"/>
              <a:buChar char="•"/>
            </a:pPr>
            <a:r>
              <a:rPr lang="en-AU" sz="1050" i="1" dirty="0"/>
              <a:t>Incident, Injury, Trauma and Illness Policy</a:t>
            </a:r>
            <a:endParaRPr lang="en-AU" sz="1050" dirty="0"/>
          </a:p>
          <a:p>
            <a:pPr marL="171450" lvl="0" indent="-171450">
              <a:buFont typeface="Arial" panose="020B0604020202020204" pitchFamily="34" charset="0"/>
              <a:buChar char="•"/>
            </a:pPr>
            <a:r>
              <a:rPr lang="en-AU" sz="1050" i="1" dirty="0"/>
              <a:t>Interactions with Children Policy</a:t>
            </a:r>
            <a:endParaRPr lang="en-AU" sz="1050" dirty="0"/>
          </a:p>
          <a:p>
            <a:pPr marL="171450" lvl="0" indent="-171450">
              <a:buFont typeface="Arial" panose="020B0604020202020204" pitchFamily="34" charset="0"/>
              <a:buChar char="•"/>
            </a:pPr>
            <a:r>
              <a:rPr lang="en-AU" sz="1050" i="1" dirty="0"/>
              <a:t>Occupational Health and Safety Policy</a:t>
            </a:r>
            <a:endParaRPr lang="en-AU" sz="1050" dirty="0"/>
          </a:p>
          <a:p>
            <a:pPr marL="171450" lvl="0" indent="-171450">
              <a:buFont typeface="Arial" panose="020B0604020202020204" pitchFamily="34" charset="0"/>
              <a:buChar char="•"/>
            </a:pPr>
            <a:r>
              <a:rPr lang="en-AU" sz="1050" i="1" dirty="0"/>
              <a:t>Staffing Policy</a:t>
            </a:r>
            <a:endParaRPr lang="en-AU" sz="1050" dirty="0"/>
          </a:p>
          <a:p>
            <a:endParaRPr lang="en-AU" sz="1050" b="1" dirty="0" smtClean="0"/>
          </a:p>
        </p:txBody>
      </p:sp>
    </p:spTree>
    <p:extLst>
      <p:ext uri="{BB962C8B-B14F-4D97-AF65-F5344CB8AC3E}">
        <p14:creationId xmlns:p14="http://schemas.microsoft.com/office/powerpoint/2010/main" val="3937318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8913" y="179388"/>
            <a:ext cx="6480175" cy="8785225"/>
          </a:xfrm>
          <a:prstGeom prst="rect">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sz="1350" dirty="0"/>
          </a:p>
        </p:txBody>
      </p:sp>
      <p:pic>
        <p:nvPicPr>
          <p:cNvPr id="15362" name="Picture 5" descr="cid:A86DB879-28FB-49DA-98B8-336E68498F95"/>
          <p:cNvPicPr>
            <a:picLocks noChangeAspect="1" noChangeArrowheads="1"/>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249238" y="215900"/>
            <a:ext cx="1998662" cy="647700"/>
          </a:xfrm>
          <a:prstGeom prst="rect">
            <a:avLst/>
          </a:prstGeom>
          <a:noFill/>
          <a:ln w="9525">
            <a:noFill/>
            <a:miter lim="800000"/>
            <a:headEnd/>
            <a:tailEnd/>
          </a:ln>
        </p:spPr>
      </p:pic>
      <p:sp>
        <p:nvSpPr>
          <p:cNvPr id="15363" name="Title 5"/>
          <p:cNvSpPr>
            <a:spLocks noGrp="1"/>
          </p:cNvSpPr>
          <p:nvPr>
            <p:ph type="title"/>
          </p:nvPr>
        </p:nvSpPr>
        <p:spPr>
          <a:xfrm>
            <a:off x="3284538" y="301625"/>
            <a:ext cx="3201987" cy="454025"/>
          </a:xfrm>
        </p:spPr>
        <p:txBody>
          <a:bodyPr/>
          <a:lstStyle/>
          <a:p>
            <a:pPr eaLnBrk="1" hangingPunct="1"/>
            <a:r>
              <a:rPr lang="en-AU" sz="2200" b="1" dirty="0" smtClean="0">
                <a:solidFill>
                  <a:srgbClr val="9966FF"/>
                </a:solidFill>
                <a:latin typeface="Comic Sans MS" pitchFamily="66" charset="0"/>
              </a:rPr>
              <a:t>Supervision Policy Continued.</a:t>
            </a:r>
          </a:p>
        </p:txBody>
      </p:sp>
      <p:sp>
        <p:nvSpPr>
          <p:cNvPr id="8" name="TextBox 7"/>
          <p:cNvSpPr txBox="1"/>
          <p:nvPr/>
        </p:nvSpPr>
        <p:spPr>
          <a:xfrm>
            <a:off x="176750" y="900112"/>
            <a:ext cx="6480175" cy="8009885"/>
          </a:xfrm>
          <a:prstGeom prst="rect">
            <a:avLst/>
          </a:prstGeom>
          <a:ln>
            <a:solidFill>
              <a:srgbClr val="9966FF"/>
            </a:solidFill>
          </a:ln>
        </p:spPr>
        <p:style>
          <a:lnRef idx="2">
            <a:schemeClr val="accent3"/>
          </a:lnRef>
          <a:fillRef idx="1">
            <a:schemeClr val="lt1"/>
          </a:fillRef>
          <a:effectRef idx="0">
            <a:schemeClr val="accent3"/>
          </a:effectRef>
          <a:fontRef idx="minor">
            <a:schemeClr val="dk1"/>
          </a:fontRef>
        </p:style>
        <p:txBody>
          <a:bodyPr wrap="square">
            <a:spAutoFit/>
          </a:bodyPr>
          <a:lstStyle/>
          <a:p>
            <a:r>
              <a:rPr lang="en-AU" sz="1050" b="1" dirty="0" smtClean="0"/>
              <a:t>Evaluation</a:t>
            </a:r>
            <a:endParaRPr lang="en-AU" sz="1050" dirty="0"/>
          </a:p>
          <a:p>
            <a:r>
              <a:rPr lang="en-AU" sz="1050" dirty="0"/>
              <a:t>In order to assess whether the values and purposes of the policy have been achieved, the Approved Provider will:</a:t>
            </a:r>
          </a:p>
          <a:p>
            <a:pPr lvl="0"/>
            <a:r>
              <a:rPr lang="en-AU" sz="1050" dirty="0"/>
              <a:t>regularly seek feedback from everyone affected by the policy regarding its effectiveness</a:t>
            </a:r>
          </a:p>
          <a:p>
            <a:pPr lvl="0"/>
            <a:r>
              <a:rPr lang="en-AU" sz="1050" dirty="0"/>
              <a:t>record and monitor complaints and incidents in relation to the supervision of children and amend the policy and procedures as required</a:t>
            </a:r>
          </a:p>
          <a:p>
            <a:pPr lvl="0"/>
            <a:r>
              <a:rPr lang="en-AU" sz="1050" dirty="0"/>
              <a:t>keep the policy up to date with current legislation, research, policy and best practice</a:t>
            </a:r>
          </a:p>
          <a:p>
            <a:pPr lvl="0"/>
            <a:r>
              <a:rPr lang="en-AU" sz="1050" dirty="0"/>
              <a:t>revise the policy and procedures as part of the service’s policy review cycle, or as required</a:t>
            </a:r>
          </a:p>
          <a:p>
            <a:pPr lvl="0"/>
            <a:r>
              <a:rPr lang="en-AU" sz="1050" dirty="0"/>
              <a:t>Notify parents/guardians at least 14 days before making any changes to this policy or its procedures.</a:t>
            </a:r>
          </a:p>
          <a:p>
            <a:r>
              <a:rPr lang="en-AU" sz="1050" dirty="0"/>
              <a:t> </a:t>
            </a:r>
          </a:p>
          <a:p>
            <a:r>
              <a:rPr lang="en-AU" sz="1050" b="1" dirty="0"/>
              <a:t>Attachments</a:t>
            </a:r>
            <a:endParaRPr lang="en-AU" sz="1050" dirty="0"/>
          </a:p>
          <a:p>
            <a:pPr lvl="0"/>
            <a:r>
              <a:rPr lang="en-AU" sz="1050" dirty="0"/>
              <a:t>Attachment 1: Supervision risk management template</a:t>
            </a:r>
          </a:p>
          <a:p>
            <a:r>
              <a:rPr lang="en-AU" sz="1050" dirty="0"/>
              <a:t> </a:t>
            </a:r>
          </a:p>
          <a:p>
            <a:r>
              <a:rPr lang="en-AU" sz="1050" b="1" dirty="0"/>
              <a:t>Authorisation</a:t>
            </a:r>
            <a:endParaRPr lang="en-AU" sz="1050" dirty="0"/>
          </a:p>
          <a:p>
            <a:r>
              <a:rPr lang="en-AU" sz="1050" dirty="0"/>
              <a:t>This policy was adopted by the Approved Provider of Belford Oaks CCC on </a:t>
            </a:r>
            <a:r>
              <a:rPr lang="en-AU" sz="1050" dirty="0" smtClean="0"/>
              <a:t>24</a:t>
            </a:r>
            <a:r>
              <a:rPr lang="en-AU" sz="1050" baseline="30000" dirty="0" smtClean="0"/>
              <a:t>th</a:t>
            </a:r>
            <a:r>
              <a:rPr lang="en-AU" sz="1050" dirty="0" smtClean="0"/>
              <a:t> February 2016</a:t>
            </a:r>
            <a:endParaRPr lang="en-AU" sz="1050" dirty="0"/>
          </a:p>
          <a:p>
            <a:r>
              <a:rPr lang="en-AU" sz="1050" dirty="0"/>
              <a:t> </a:t>
            </a:r>
          </a:p>
          <a:p>
            <a:r>
              <a:rPr lang="en-AU" sz="1050" b="1" dirty="0"/>
              <a:t>Review Date:  </a:t>
            </a:r>
            <a:r>
              <a:rPr lang="en-AU" sz="1050" b="1" dirty="0" smtClean="0"/>
              <a:t>2017</a:t>
            </a:r>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a:p>
            <a:endParaRPr lang="en-AU" sz="1050" dirty="0" smtClean="0"/>
          </a:p>
          <a:p>
            <a:endParaRPr lang="en-AU" sz="1050" dirty="0"/>
          </a:p>
        </p:txBody>
      </p:sp>
    </p:spTree>
    <p:extLst>
      <p:ext uri="{BB962C8B-B14F-4D97-AF65-F5344CB8AC3E}">
        <p14:creationId xmlns:p14="http://schemas.microsoft.com/office/powerpoint/2010/main" val="2680867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5"/>
          <p:cNvSpPr>
            <a:spLocks noGrp="1"/>
          </p:cNvSpPr>
          <p:nvPr>
            <p:ph type="title"/>
          </p:nvPr>
        </p:nvSpPr>
        <p:spPr>
          <a:xfrm>
            <a:off x="3408363" y="265113"/>
            <a:ext cx="3201987" cy="476250"/>
          </a:xfrm>
        </p:spPr>
        <p:txBody>
          <a:bodyPr/>
          <a:lstStyle/>
          <a:p>
            <a:pPr eaLnBrk="1" hangingPunct="1"/>
            <a:r>
              <a:rPr lang="en-AU" sz="2400" b="1" dirty="0" smtClean="0">
                <a:solidFill>
                  <a:srgbClr val="00B0F0"/>
                </a:solidFill>
                <a:latin typeface="Comic Sans MS" pitchFamily="66" charset="0"/>
              </a:rPr>
              <a:t>0-2 Room News</a:t>
            </a:r>
          </a:p>
        </p:txBody>
      </p:sp>
      <p:sp>
        <p:nvSpPr>
          <p:cNvPr id="16" name="Rectangle 15"/>
          <p:cNvSpPr/>
          <p:nvPr/>
        </p:nvSpPr>
        <p:spPr>
          <a:xfrm>
            <a:off x="188913" y="179388"/>
            <a:ext cx="6480175" cy="8785225"/>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sz="1350" dirty="0"/>
          </a:p>
        </p:txBody>
      </p:sp>
      <p:sp>
        <p:nvSpPr>
          <p:cNvPr id="20" name="TextBox 19"/>
          <p:cNvSpPr txBox="1"/>
          <p:nvPr/>
        </p:nvSpPr>
        <p:spPr>
          <a:xfrm>
            <a:off x="249238" y="930275"/>
            <a:ext cx="6359525" cy="8009885"/>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a:spAutoFit/>
          </a:bodyPr>
          <a:lstStyle/>
          <a:p>
            <a:r>
              <a:rPr lang="en-AU" sz="1050" b="1" dirty="0"/>
              <a:t>Dear Parents,</a:t>
            </a:r>
            <a:endParaRPr lang="en-AU" sz="1050" dirty="0"/>
          </a:p>
          <a:p>
            <a:r>
              <a:rPr lang="en-AU" sz="500" b="1" dirty="0"/>
              <a:t> </a:t>
            </a:r>
            <a:endParaRPr lang="en-AU" sz="500" dirty="0"/>
          </a:p>
          <a:p>
            <a:r>
              <a:rPr lang="en-AU" sz="1050" b="1" dirty="0"/>
              <a:t>Welcome to the Babies Room for 2016 </a:t>
            </a:r>
            <a:r>
              <a:rPr lang="en-AU" sz="1050" b="1" dirty="0">
                <a:sym typeface="Wingdings" panose="05000000000000000000" pitchFamily="2" charset="2"/>
              </a:rPr>
              <a:t></a:t>
            </a:r>
            <a:endParaRPr lang="en-AU" sz="1050" dirty="0"/>
          </a:p>
          <a:p>
            <a:r>
              <a:rPr lang="en-AU" sz="1050" dirty="0" smtClean="0"/>
              <a:t>It </a:t>
            </a:r>
            <a:r>
              <a:rPr lang="en-AU" sz="1050" dirty="0"/>
              <a:t>has been a very busy start to the year. We have quite a few children beginning childcare for the very first time, so it is a big change for them. It has been great to see the children becoming increasingly comfortable, confident and busy as they become familiar with their new environment, peers and Educators. At the beginning of the year, there is always a big focus on developing trusting and positive relationships with the children and strengthening the bond between our returning children and their Educators. The children are settling back into the routine of the room well, demonstrating confidence and independence in their actions. </a:t>
            </a:r>
            <a:r>
              <a:rPr lang="en-AU" sz="1050" dirty="0" smtClean="0"/>
              <a:t>In </a:t>
            </a:r>
            <a:r>
              <a:rPr lang="en-AU" sz="1050" dirty="0"/>
              <a:t>the Babies Room we like to encourage the development and use of Self-help skills. Self-help skills are very important for future development and learning. They give the children a sense of ownership, confidence in their abilities and allows them to feel confidant taking positive risks, discovering and exploring the world around them. Self-help skills include tasks such as helping to be responsible for their own belongings (putting their clothes in their lockers, collecting and putting away their sleep toys), collecting their own drink bottles and putting them away when they are done, feeding themselves, assisting in dressing and undressing themselves for rest times, putting on their bibs, putting them in the wash bucket and washing their hands and faces before and after meals etc. These are just some of the many important tasks and routines that the children happily take part in as a part of their day here at Belford. It has been great to see the returning children fall back into these routines so easily, even assisting some of our newer children in becoming familiar with these tasks. </a:t>
            </a:r>
          </a:p>
          <a:p>
            <a:r>
              <a:rPr lang="en-AU" sz="500" b="1" dirty="0"/>
              <a:t> </a:t>
            </a:r>
            <a:endParaRPr lang="en-AU" sz="500" dirty="0"/>
          </a:p>
          <a:p>
            <a:r>
              <a:rPr lang="en-AU" sz="1050" b="1" dirty="0"/>
              <a:t>Fine and Gross Motor development</a:t>
            </a:r>
            <a:endParaRPr lang="en-AU" sz="1050" dirty="0"/>
          </a:p>
          <a:p>
            <a:r>
              <a:rPr lang="en-AU" sz="1050" dirty="0" smtClean="0"/>
              <a:t>In </a:t>
            </a:r>
            <a:r>
              <a:rPr lang="en-AU" sz="1050" dirty="0"/>
              <a:t>the babies room it is always a year-long focus to provide learning experiences and opportunities for the children to develop the important muscle groups vital for fine and gross motor movement. </a:t>
            </a:r>
          </a:p>
          <a:p>
            <a:r>
              <a:rPr lang="en-US" sz="1050" b="1" dirty="0"/>
              <a:t>Fine motor skills</a:t>
            </a:r>
            <a:r>
              <a:rPr lang="en-US" sz="1050" dirty="0"/>
              <a:t> are the coordination of small muscle movements which occur e.g., in the fingers, usually in coordination with the eyes.</a:t>
            </a:r>
            <a:endParaRPr lang="en-AU" sz="1050" dirty="0"/>
          </a:p>
          <a:p>
            <a:r>
              <a:rPr lang="en-US" sz="1050" b="1" dirty="0"/>
              <a:t>Gross motor skills</a:t>
            </a:r>
            <a:r>
              <a:rPr lang="en-US" sz="1050" dirty="0"/>
              <a:t> are movements that involve using the large muscles of the body. The development of gross motor skills starts as soon as a child is born. As children age, their gross motor abilities continue to develop and improve.</a:t>
            </a:r>
            <a:endParaRPr lang="en-AU" sz="1050" dirty="0"/>
          </a:p>
          <a:p>
            <a:r>
              <a:rPr lang="en-AU" sz="1050" dirty="0"/>
              <a:t>We provide many opportunities throughout the day for the children to use and develop these muscles in a fun, engaging and open-ended learning environment. Jumping, climbing, running, dancing, bikes, play-dough, sensory play, blocks, loose part play and meal times are just some of the activities that the children engage in that help to develop these important muscles.</a:t>
            </a:r>
          </a:p>
          <a:p>
            <a:r>
              <a:rPr lang="en-AU" sz="500" b="1" dirty="0"/>
              <a:t> </a:t>
            </a:r>
            <a:endParaRPr lang="en-AU" sz="500" dirty="0"/>
          </a:p>
          <a:p>
            <a:r>
              <a:rPr lang="en-AU" sz="1050" b="1" dirty="0"/>
              <a:t>Sensory Play</a:t>
            </a:r>
            <a:endParaRPr lang="en-AU" sz="1050" dirty="0"/>
          </a:p>
          <a:p>
            <a:r>
              <a:rPr lang="en-AU" sz="1050" dirty="0" smtClean="0"/>
              <a:t>Sensory </a:t>
            </a:r>
            <a:r>
              <a:rPr lang="en-AU" sz="1050" dirty="0"/>
              <a:t>play is a vital part of children's development, children learn through their sense of touch, sight, hearing, taste and smell. Open-ended play and sensory exploration is how your child collects information about their environment, interprets it, forms a hypothesis and makes sense of their world. Throughout their waking hours children are continually processing sensory information. Here at Belford Oaks we provide many opportunities for specific sensory play e.g. sand and water play, but every learning experience that the children engage in will have a sensory aspect that helps your child form a foundation for future learning. </a:t>
            </a:r>
            <a:r>
              <a:rPr lang="en-AU" sz="1050" dirty="0" smtClean="0"/>
              <a:t>With </a:t>
            </a:r>
            <a:r>
              <a:rPr lang="en-AU" sz="1050" dirty="0"/>
              <a:t>all of the hot weather we have been having Water play has been a reoccurring interest for the children. In the water trough we began with boats, the children explored with science and math concepts. They investigated the different ways they could manipulate and cause a reaction with the water, they experimented with floating and sinking and they explored the texture and feel of the water. Later in the term we swapped the boats out for Doll washing as the children have loved playing and exploring with the Home corner dolls. </a:t>
            </a:r>
            <a:endParaRPr lang="en-AU" sz="1050" dirty="0" smtClean="0"/>
          </a:p>
          <a:p>
            <a:endParaRPr lang="en-AU" sz="1050" dirty="0"/>
          </a:p>
          <a:p>
            <a:endParaRPr lang="en-AU" sz="1050" dirty="0" smtClean="0"/>
          </a:p>
          <a:p>
            <a:endParaRPr lang="en-AU" sz="1050" dirty="0"/>
          </a:p>
          <a:p>
            <a:endParaRPr lang="en-AU" sz="1050" dirty="0"/>
          </a:p>
        </p:txBody>
      </p:sp>
      <p:pic>
        <p:nvPicPr>
          <p:cNvPr id="16388" name="Picture 6" descr="cid:A86DB879-28FB-49DA-98B8-336E68498F95"/>
          <p:cNvPicPr>
            <a:picLocks noChangeAspect="1" noChangeArrowheads="1"/>
          </p:cNvPicPr>
          <p:nvPr/>
        </p:nvPicPr>
        <p:blipFill>
          <a:blip r:embed="rId3" r:link="rId4" cstate="email">
            <a:extLst>
              <a:ext uri="{28A0092B-C50C-407E-A947-70E740481C1C}">
                <a14:useLocalDpi xmlns:a14="http://schemas.microsoft.com/office/drawing/2010/main"/>
              </a:ext>
            </a:extLst>
          </a:blip>
          <a:srcRect/>
          <a:stretch>
            <a:fillRect/>
          </a:stretch>
        </p:blipFill>
        <p:spPr bwMode="auto">
          <a:xfrm>
            <a:off x="249238" y="215900"/>
            <a:ext cx="1998662" cy="64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8913" y="150812"/>
            <a:ext cx="6480175" cy="8757221"/>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sz="1350" dirty="0"/>
          </a:p>
        </p:txBody>
      </p:sp>
      <p:pic>
        <p:nvPicPr>
          <p:cNvPr id="21507" name="Picture 9" descr="cid:A86DB879-28FB-49DA-98B8-336E68498F95"/>
          <p:cNvPicPr>
            <a:picLocks noChangeAspect="1" noChangeArrowheads="1"/>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214313" y="150813"/>
            <a:ext cx="1998662" cy="569912"/>
          </a:xfrm>
          <a:prstGeom prst="rect">
            <a:avLst/>
          </a:prstGeom>
          <a:noFill/>
          <a:ln w="9525">
            <a:noFill/>
            <a:miter lim="800000"/>
            <a:headEnd/>
            <a:tailEnd/>
          </a:ln>
        </p:spPr>
      </p:pic>
      <p:sp>
        <p:nvSpPr>
          <p:cNvPr id="8" name="Rectangle 7"/>
          <p:cNvSpPr/>
          <p:nvPr/>
        </p:nvSpPr>
        <p:spPr>
          <a:xfrm>
            <a:off x="3563938" y="223838"/>
            <a:ext cx="3294062" cy="461962"/>
          </a:xfrm>
          <a:prstGeom prst="rect">
            <a:avLst/>
          </a:prstGeom>
        </p:spPr>
        <p:txBody>
          <a:bodyPr>
            <a:spAutoFit/>
          </a:bodyPr>
          <a:lstStyle/>
          <a:p>
            <a:pPr fontAlgn="auto">
              <a:spcBef>
                <a:spcPts val="0"/>
              </a:spcBef>
              <a:spcAft>
                <a:spcPts val="0"/>
              </a:spcAft>
              <a:defRPr/>
            </a:pPr>
            <a:r>
              <a:rPr lang="en-AU" sz="2400" b="1" dirty="0" smtClean="0">
                <a:solidFill>
                  <a:srgbClr val="00B0F0"/>
                </a:solidFill>
                <a:latin typeface="Comic Sans MS" pitchFamily="66" charset="0"/>
                <a:cs typeface="+mn-cs"/>
              </a:rPr>
              <a:t>0-2 </a:t>
            </a:r>
            <a:r>
              <a:rPr lang="en-AU" sz="2400" b="1" dirty="0">
                <a:solidFill>
                  <a:srgbClr val="00B0F0"/>
                </a:solidFill>
                <a:latin typeface="Comic Sans MS" pitchFamily="66" charset="0"/>
                <a:cs typeface="+mn-cs"/>
              </a:rPr>
              <a:t>Room News</a:t>
            </a:r>
            <a:endParaRPr lang="en-AU" sz="2400" dirty="0">
              <a:solidFill>
                <a:srgbClr val="00B0F0"/>
              </a:solidFill>
              <a:latin typeface="+mn-lt"/>
              <a:cs typeface="+mn-cs"/>
            </a:endParaRPr>
          </a:p>
        </p:txBody>
      </p:sp>
      <p:sp>
        <p:nvSpPr>
          <p:cNvPr id="2" name="Rectangle 2"/>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3" name="Rectangle 4"/>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5" name="Rectangle 6"/>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6" name="Rectangle 8"/>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9" name="Rectangle 10"/>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10" name="Rectangle 12"/>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11" name="Rectangle 14"/>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12" name="Rectangle 16"/>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13" name="Rectangle 18"/>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14" name="Rectangle 20"/>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15" name="Rectangle 22"/>
          <p:cNvSpPr>
            <a:spLocks noChangeArrowheads="1"/>
          </p:cNvSpPr>
          <p:nvPr/>
        </p:nvSpPr>
        <p:spPr bwMode="auto">
          <a:xfrm>
            <a:off x="-3812973" y="6858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16" name="Rectangle 24"/>
          <p:cNvSpPr>
            <a:spLocks noChangeArrowheads="1"/>
          </p:cNvSpPr>
          <p:nvPr/>
        </p:nvSpPr>
        <p:spPr bwMode="auto">
          <a:xfrm>
            <a:off x="-3812973" y="6858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17" name="Rectangle 26"/>
          <p:cNvSpPr>
            <a:spLocks noChangeArrowheads="1"/>
          </p:cNvSpPr>
          <p:nvPr/>
        </p:nvSpPr>
        <p:spPr bwMode="auto">
          <a:xfrm>
            <a:off x="-3812973" y="6858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18" name="Rectangle 28"/>
          <p:cNvSpPr>
            <a:spLocks noChangeArrowheads="1"/>
          </p:cNvSpPr>
          <p:nvPr/>
        </p:nvSpPr>
        <p:spPr bwMode="auto">
          <a:xfrm>
            <a:off x="-6344075" y="663252"/>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
        <p:nvSpPr>
          <p:cNvPr id="41" name="TextBox 40"/>
          <p:cNvSpPr txBox="1"/>
          <p:nvPr/>
        </p:nvSpPr>
        <p:spPr>
          <a:xfrm>
            <a:off x="237360" y="820978"/>
            <a:ext cx="6359525" cy="8094524"/>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a:spAutoFit/>
          </a:bodyPr>
          <a:lstStyle/>
          <a:p>
            <a:r>
              <a:rPr lang="en-AU" sz="1000" b="1" dirty="0"/>
              <a:t>Role-Playing and Communication</a:t>
            </a:r>
            <a:endParaRPr lang="en-AU" sz="1000" dirty="0"/>
          </a:p>
          <a:p>
            <a:r>
              <a:rPr lang="en-AU" sz="1000" dirty="0"/>
              <a:t>From the moment that children are born they are having a conversation with you, through a series of non-verbal actions as well as babbling, gurgling, mimicry and observation. As they age they begin to use commonly heard and used words e.g. Mum, Dad, siblings names, favourite toys etc. Though they may not always use understandable words they are always communicating. Here at Belford Oaks we aim to provide a stimulating and safe environment where they children feel confident expressing themselves in whatever way they feel comfortable. The forming of trusting relationships between the children and the Educators at Belford Oaks adds to a sense of Belonging for the children, familiarity between the Educators and the children ensures that the children are being heard and understood in whatever capacity they wish to communicate. </a:t>
            </a:r>
          </a:p>
          <a:p>
            <a:r>
              <a:rPr lang="en-AU" sz="1000" dirty="0"/>
              <a:t>Role-playing is a fun and engaging way for the children to engage in both verbal and non-verbal communication. They develop important social and emotional skills, developing friendships through shared interests and learning experiences. They take on roles in society, that they have observed in the community, beginning to follow scripts from their home lives. Educators engaging in the role-playing with the children helps to scaffold the children’s language development, introducing new words and allowing them to become familiar with these new terms, in context.  </a:t>
            </a:r>
          </a:p>
          <a:p>
            <a:r>
              <a:rPr lang="en-AU" sz="1000" dirty="0"/>
              <a:t>Inside we had the home corner with Dolls, cots, clothes and feeding utensils. The children used this area to explore with caring for young children. They dressed and undressed the dolls, fed them, put them to sleep and gave them toys to play with. The children repeated routines that they themselves had been a part of and had observed both at home and here at Belford. Outside we have a cooking experience in the cubby house. The children have enjoyed cooking up some yummy bread in the oven and sharing the fruit and vegetables with their friends. It has given them an opportunity to develop positive, trusting and reciprocal relationships with their peers who share the same interests in a safe, engaging and familiar environment. </a:t>
            </a:r>
          </a:p>
          <a:p>
            <a:r>
              <a:rPr lang="en-AU" sz="500" dirty="0" smtClean="0"/>
              <a:t> </a:t>
            </a:r>
            <a:endParaRPr lang="en-AU" sz="500" dirty="0"/>
          </a:p>
          <a:p>
            <a:r>
              <a:rPr lang="en-AU" sz="1000" b="1" dirty="0" smtClean="0"/>
              <a:t>House </a:t>
            </a:r>
            <a:r>
              <a:rPr lang="en-AU" sz="1000" b="1" dirty="0"/>
              <a:t>Keeping</a:t>
            </a:r>
            <a:endParaRPr lang="en-AU" sz="1000" dirty="0"/>
          </a:p>
          <a:p>
            <a:r>
              <a:rPr lang="en-AU" sz="1000" dirty="0"/>
              <a:t>Please provide at least 3 changes of weather appropriate clothing. The children are always very busy outside and do take part in sensory play, so please send them in clothes that are ok to get dirty, we do try and use smocks when necessary but children do love to get messy! We are a SunSmart centre so please send a hat for your child, preferably with a chin strap for the younger children. Please label everything so that we can ensure that the right belongings are going home with the right children, this includes: Dummies, Shoes, Bottles and hats. (As well as their clothing)</a:t>
            </a:r>
          </a:p>
          <a:p>
            <a:r>
              <a:rPr lang="en-AU" sz="500" dirty="0"/>
              <a:t> </a:t>
            </a:r>
          </a:p>
          <a:p>
            <a:r>
              <a:rPr lang="en-AU" sz="1000" dirty="0"/>
              <a:t>We look forward to an exciting and meaningful year in the Babies Room. As always if you have any questions or need to speak to us regarding your child’s time in the Babies Room, changes in routine, their development or anything else please feel free to email us or talk to us when you are next in.</a:t>
            </a:r>
          </a:p>
          <a:p>
            <a:r>
              <a:rPr lang="en-AU" sz="1000" dirty="0"/>
              <a:t/>
            </a:r>
            <a:br>
              <a:rPr lang="en-AU" sz="1000" dirty="0"/>
            </a:br>
            <a:r>
              <a:rPr lang="en-AU" sz="1000" dirty="0"/>
              <a:t>Thank-you,</a:t>
            </a:r>
          </a:p>
          <a:p>
            <a:r>
              <a:rPr lang="en-AU" sz="1000" dirty="0" smtClean="0"/>
              <a:t>Emma</a:t>
            </a:r>
            <a:r>
              <a:rPr lang="en-AU" sz="1000" dirty="0"/>
              <a:t>, Starr and </a:t>
            </a:r>
            <a:r>
              <a:rPr lang="en-AU" sz="1000" dirty="0" smtClean="0"/>
              <a:t>Jackie</a:t>
            </a:r>
          </a:p>
          <a:p>
            <a:endParaRPr lang="en-AU" sz="1000" dirty="0"/>
          </a:p>
          <a:p>
            <a:endParaRPr lang="en-AU" sz="1000" dirty="0" smtClean="0"/>
          </a:p>
          <a:p>
            <a:endParaRPr lang="en-AU" sz="1000" dirty="0"/>
          </a:p>
          <a:p>
            <a:endParaRPr lang="en-AU" sz="1000" dirty="0" smtClean="0"/>
          </a:p>
          <a:p>
            <a:endParaRPr lang="en-AU" sz="1000" dirty="0"/>
          </a:p>
          <a:p>
            <a:endParaRPr lang="en-AU" sz="1000" dirty="0" smtClean="0"/>
          </a:p>
          <a:p>
            <a:endParaRPr lang="en-AU" sz="1000" dirty="0"/>
          </a:p>
          <a:p>
            <a:endParaRPr lang="en-AU" sz="1000" dirty="0" smtClean="0"/>
          </a:p>
          <a:p>
            <a:endParaRPr lang="en-AU" sz="1000" dirty="0"/>
          </a:p>
          <a:p>
            <a:endParaRPr lang="en-AU" sz="1000" dirty="0" smtClean="0"/>
          </a:p>
          <a:p>
            <a:endParaRPr lang="en-AU" sz="1000" dirty="0"/>
          </a:p>
          <a:p>
            <a:endParaRPr lang="en-AU" sz="1000" dirty="0" smtClean="0"/>
          </a:p>
          <a:p>
            <a:endParaRPr lang="en-AU" sz="1000" dirty="0"/>
          </a:p>
          <a:p>
            <a:endParaRPr lang="en-AU" sz="1000" dirty="0" smtClean="0"/>
          </a:p>
          <a:p>
            <a:endParaRPr lang="en-AU" sz="1000" dirty="0"/>
          </a:p>
          <a:p>
            <a:endParaRPr lang="en-AU" sz="1000" dirty="0" smtClean="0"/>
          </a:p>
          <a:p>
            <a:endParaRPr lang="en-AU" sz="1000" dirty="0"/>
          </a:p>
        </p:txBody>
      </p:sp>
    </p:spTree>
    <p:extLst>
      <p:ext uri="{BB962C8B-B14F-4D97-AF65-F5344CB8AC3E}">
        <p14:creationId xmlns:p14="http://schemas.microsoft.com/office/powerpoint/2010/main" val="43131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313" y="762644"/>
            <a:ext cx="6454775" cy="8225329"/>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en-AU" sz="1050" dirty="0" smtClean="0"/>
              <a:t>Dear Parents,</a:t>
            </a:r>
          </a:p>
          <a:p>
            <a:r>
              <a:rPr lang="en-AU" sz="500" dirty="0" smtClean="0"/>
              <a:t> </a:t>
            </a:r>
          </a:p>
          <a:p>
            <a:r>
              <a:rPr lang="en-AU" sz="1050" dirty="0" smtClean="0"/>
              <a:t>Welcome to 2016 in the Toddler Room. A big welcome to all of our families. We have had two new children start with us at Belford Oaks and they are settling in well. </a:t>
            </a:r>
          </a:p>
          <a:p>
            <a:r>
              <a:rPr lang="en-AU" sz="1050" dirty="0" smtClean="0"/>
              <a:t>Our main focus for term 1 has been for the children to develop strong bonds with familiar educators, settle in and explore their new environment. The children have settled well into the room and are exploring every aspect of the program. </a:t>
            </a:r>
          </a:p>
          <a:p>
            <a:r>
              <a:rPr lang="en-AU" sz="500" dirty="0" smtClean="0"/>
              <a:t> </a:t>
            </a:r>
          </a:p>
          <a:p>
            <a:r>
              <a:rPr lang="en-AU" sz="1050" b="1" dirty="0" smtClean="0"/>
              <a:t>Self help and Independence: </a:t>
            </a:r>
            <a:r>
              <a:rPr lang="en-AU" sz="1050" dirty="0" smtClean="0"/>
              <a:t>Throughout the year we will continue to work on the children’s self help skills, independence and becoming responsible for their own belongings. At meal times the children are provided with opportunity to serve themselves, scrape their plates and place them on the bench when they have finished. At sleep/rest time we encourage the children to begin to undress and dress themselves. We understand that sometimes they may have difficulty with certain items of clothing and that is when we are there to assist them when they require it. We are encouraging the children to be responsible for their own belongings like hats, drink bottle and any comforters that they may have. Overall the children are doing an amazing job with putting their hats, jackets, comforters away in their lockers and placing their drink bottles back in the crate when they have finished with it. It is wonderful to see the progress that the children have made in last two months. By encouraging the children to do these simple things, develops a sense of achievement, confidence and responsibility with in their environment. </a:t>
            </a:r>
          </a:p>
          <a:p>
            <a:r>
              <a:rPr lang="en-AU" sz="500" dirty="0" smtClean="0"/>
              <a:t> </a:t>
            </a:r>
          </a:p>
          <a:p>
            <a:r>
              <a:rPr lang="en-AU" sz="1050" b="1" dirty="0" smtClean="0"/>
              <a:t>Indoor/Outdoor Play: </a:t>
            </a:r>
            <a:r>
              <a:rPr lang="en-AU" sz="1050" dirty="0" smtClean="0"/>
              <a:t>At Belford Oaks we provide the children with opportunity to choose where they would like to play through offering an indoor/outdoor program. This allows the children to develop a  sense of agency, provides more choices of experiences and more time to engage in experiences that they enjoy. </a:t>
            </a:r>
          </a:p>
          <a:p>
            <a:r>
              <a:rPr lang="en-AU" sz="500" dirty="0"/>
              <a:t> </a:t>
            </a:r>
            <a:endParaRPr lang="en-AU" sz="500" dirty="0" smtClean="0"/>
          </a:p>
          <a:p>
            <a:r>
              <a:rPr lang="en-AU" sz="1050" b="1" dirty="0" smtClean="0"/>
              <a:t>Messy Play: </a:t>
            </a:r>
            <a:r>
              <a:rPr lang="en-AU" sz="1050" dirty="0" smtClean="0"/>
              <a:t>Messy play can come in many different forms of play. It can be the mud patch, and pit, painting, sensory experiences like goop. All of these experiences promote the children’s sensory exploration, creativity, imagination and language skills. We understand that the children may end up dirty from these experiences, so w just ask that you provide at least three changes of clothes in your child’s bag so that we can change them if they do become messy. </a:t>
            </a:r>
          </a:p>
          <a:p>
            <a:r>
              <a:rPr lang="en-AU" sz="500" dirty="0"/>
              <a:t> </a:t>
            </a:r>
            <a:endParaRPr lang="en-AU" sz="500" dirty="0" smtClean="0"/>
          </a:p>
          <a:p>
            <a:r>
              <a:rPr lang="en-AU" sz="1050" b="1" dirty="0" smtClean="0"/>
              <a:t>Art and Craft Trolley: </a:t>
            </a:r>
            <a:r>
              <a:rPr lang="en-AU" sz="1050" dirty="0" smtClean="0"/>
              <a:t>In the toddler room we recently purchased an art and craft trolley. This has been a big hit with in the room. The children are being provided with the opportunity to explore drawing, pasting, cutting, stamping and sticking with sticky tape. Providing the children with a variety of mediums encourages creativity, exploration, language and for the children to engage in solitary or social play.  </a:t>
            </a:r>
          </a:p>
          <a:p>
            <a:r>
              <a:rPr lang="en-AU" sz="500" dirty="0"/>
              <a:t> </a:t>
            </a:r>
            <a:endParaRPr lang="en-AU" sz="500" dirty="0" smtClean="0"/>
          </a:p>
          <a:p>
            <a:r>
              <a:rPr lang="en-AU" sz="1050" b="1" dirty="0" smtClean="0"/>
              <a:t>Group Time: </a:t>
            </a:r>
            <a:r>
              <a:rPr lang="en-AU" sz="1050" dirty="0" smtClean="0"/>
              <a:t>Each </a:t>
            </a:r>
            <a:r>
              <a:rPr lang="en-AU" sz="1050" dirty="0"/>
              <a:t>day the children take part in a group time with educators. The children enjoy singing songs and reading stories which has led to many different discussions. We encourage all children to take part in the group experiences and choose songs to sing. Group times encourage the children to express themselves and their points of view, share ideas and thoughts, develop confidence speaking in front of a group and learning from one another</a:t>
            </a:r>
            <a:r>
              <a:rPr lang="en-AU" sz="1050" dirty="0" smtClean="0"/>
              <a:t>.</a:t>
            </a:r>
          </a:p>
          <a:p>
            <a:r>
              <a:rPr lang="en-AU" sz="500" dirty="0"/>
              <a:t> </a:t>
            </a:r>
            <a:r>
              <a:rPr lang="en-AU" sz="500" dirty="0" smtClean="0"/>
              <a:t> </a:t>
            </a:r>
            <a:endParaRPr lang="en-AU" sz="500" dirty="0"/>
          </a:p>
          <a:p>
            <a:r>
              <a:rPr lang="en-AU" sz="1050" b="1" dirty="0" smtClean="0"/>
              <a:t>Social Interactions: </a:t>
            </a:r>
            <a:r>
              <a:rPr lang="en-AU" sz="1050" dirty="0" smtClean="0"/>
              <a:t>We </a:t>
            </a:r>
            <a:r>
              <a:rPr lang="en-AU" sz="1050" dirty="0"/>
              <a:t>are currently working on social play with the children encouraging them to express themselves verbally to one another and engage in positive play. Educators are modelling appropriate language, providing guidance and reassurance throughout the children’s play to encourage communication, language development and positive social interactions. </a:t>
            </a:r>
            <a:endParaRPr lang="en-AU" sz="1050" dirty="0" smtClean="0"/>
          </a:p>
          <a:p>
            <a:r>
              <a:rPr lang="en-AU" sz="500" dirty="0"/>
              <a:t> </a:t>
            </a:r>
            <a:endParaRPr lang="en-AU" sz="500" dirty="0" smtClean="0"/>
          </a:p>
          <a:p>
            <a:r>
              <a:rPr lang="en-AU" sz="1050" b="1" dirty="0" smtClean="0"/>
              <a:t>Portfolios: </a:t>
            </a:r>
            <a:r>
              <a:rPr lang="en-AU" sz="1050" dirty="0" smtClean="0"/>
              <a:t>At Belford Oaks, each child’s learning and development is documented by the educators in the room. The educators write a learning story which is then analysed and followed up to extend on the children’s development. Each child in the room has their own portfolio which will contain a variety of things like individual learning stories, group learning stories, art work, observations and photos. </a:t>
            </a:r>
            <a:endParaRPr lang="en-AU" sz="1050" dirty="0"/>
          </a:p>
          <a:p>
            <a:r>
              <a:rPr lang="en-AU" sz="500" dirty="0" smtClean="0"/>
              <a:t> </a:t>
            </a:r>
          </a:p>
          <a:p>
            <a:r>
              <a:rPr lang="en-AU" sz="1050" dirty="0" smtClean="0"/>
              <a:t>If you have any questions about your child, the room or the program please do not hesitate to talk to one of the room educators.</a:t>
            </a:r>
          </a:p>
          <a:p>
            <a:r>
              <a:rPr lang="en-AU" sz="500" dirty="0" smtClean="0"/>
              <a:t> </a:t>
            </a:r>
          </a:p>
          <a:p>
            <a:r>
              <a:rPr lang="en-AU" sz="1050" dirty="0" smtClean="0"/>
              <a:t>Thank you</a:t>
            </a:r>
          </a:p>
          <a:p>
            <a:r>
              <a:rPr lang="en-AU" sz="1050" dirty="0" smtClean="0"/>
              <a:t>Suzie, Holly and Bruno</a:t>
            </a:r>
          </a:p>
        </p:txBody>
      </p:sp>
      <p:sp>
        <p:nvSpPr>
          <p:cNvPr id="7" name="Rectangle 6"/>
          <p:cNvSpPr/>
          <p:nvPr/>
        </p:nvSpPr>
        <p:spPr>
          <a:xfrm>
            <a:off x="188913" y="107950"/>
            <a:ext cx="6480175" cy="892810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sz="1350" dirty="0"/>
          </a:p>
        </p:txBody>
      </p:sp>
      <p:pic>
        <p:nvPicPr>
          <p:cNvPr id="20483" name="Picture 9" descr="cid:A86DB879-28FB-49DA-98B8-336E68498F95"/>
          <p:cNvPicPr>
            <a:picLocks noChangeAspect="1" noChangeArrowheads="1"/>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214313" y="150813"/>
            <a:ext cx="1998662" cy="569912"/>
          </a:xfrm>
          <a:prstGeom prst="rect">
            <a:avLst/>
          </a:prstGeom>
          <a:noFill/>
          <a:ln w="9525">
            <a:noFill/>
            <a:miter lim="800000"/>
            <a:headEnd/>
            <a:tailEnd/>
          </a:ln>
        </p:spPr>
      </p:pic>
      <p:sp>
        <p:nvSpPr>
          <p:cNvPr id="8" name="Rectangle 7"/>
          <p:cNvSpPr/>
          <p:nvPr/>
        </p:nvSpPr>
        <p:spPr>
          <a:xfrm>
            <a:off x="3563938" y="223838"/>
            <a:ext cx="3294062" cy="461962"/>
          </a:xfrm>
          <a:prstGeom prst="rect">
            <a:avLst/>
          </a:prstGeom>
        </p:spPr>
        <p:txBody>
          <a:bodyPr>
            <a:spAutoFit/>
          </a:bodyPr>
          <a:lstStyle/>
          <a:p>
            <a:pPr fontAlgn="auto">
              <a:spcBef>
                <a:spcPts val="0"/>
              </a:spcBef>
              <a:spcAft>
                <a:spcPts val="0"/>
              </a:spcAft>
              <a:defRPr/>
            </a:pPr>
            <a:r>
              <a:rPr lang="en-AU" sz="2400" b="1" dirty="0">
                <a:solidFill>
                  <a:srgbClr val="FFC000"/>
                </a:solidFill>
                <a:latin typeface="Comic Sans MS" pitchFamily="66" charset="0"/>
                <a:cs typeface="+mn-cs"/>
              </a:rPr>
              <a:t>Toddler Room News</a:t>
            </a:r>
            <a:endParaRPr lang="en-AU" sz="2400" dirty="0">
              <a:solidFill>
                <a:srgbClr val="FFC000"/>
              </a:solidFill>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3668713" y="266700"/>
            <a:ext cx="2908300" cy="617538"/>
          </a:xfrm>
        </p:spPr>
        <p:txBody>
          <a:bodyPr/>
          <a:lstStyle/>
          <a:p>
            <a:pPr algn="l" eaLnBrk="1" hangingPunct="1"/>
            <a:r>
              <a:rPr lang="en-AU" sz="2400" b="1" dirty="0" smtClean="0">
                <a:solidFill>
                  <a:srgbClr val="F8F200"/>
                </a:solidFill>
                <a:latin typeface="Comic Sans MS" pitchFamily="66" charset="0"/>
              </a:rPr>
              <a:t>Kinder Room News</a:t>
            </a:r>
          </a:p>
        </p:txBody>
      </p:sp>
      <p:sp>
        <p:nvSpPr>
          <p:cNvPr id="3" name="Rectangle 2"/>
          <p:cNvSpPr/>
          <p:nvPr/>
        </p:nvSpPr>
        <p:spPr>
          <a:xfrm>
            <a:off x="188913" y="107950"/>
            <a:ext cx="6480175" cy="89281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sz="1350" dirty="0"/>
          </a:p>
        </p:txBody>
      </p:sp>
      <p:sp>
        <p:nvSpPr>
          <p:cNvPr id="5" name="TextBox 4"/>
          <p:cNvSpPr txBox="1"/>
          <p:nvPr/>
        </p:nvSpPr>
        <p:spPr>
          <a:xfrm>
            <a:off x="188913" y="926371"/>
            <a:ext cx="6480175" cy="8009885"/>
          </a:xfrm>
          <a:prstGeom prst="rect">
            <a:avLst/>
          </a:prstGeom>
          <a:ln>
            <a:solidFill>
              <a:srgbClr val="F8F200"/>
            </a:solidFill>
          </a:ln>
        </p:spPr>
        <p:style>
          <a:lnRef idx="2">
            <a:schemeClr val="accent3"/>
          </a:lnRef>
          <a:fillRef idx="1">
            <a:schemeClr val="lt1"/>
          </a:fillRef>
          <a:effectRef idx="0">
            <a:schemeClr val="accent3"/>
          </a:effectRef>
          <a:fontRef idx="minor">
            <a:schemeClr val="dk1"/>
          </a:fontRef>
        </p:style>
        <p:txBody>
          <a:bodyPr wrap="square">
            <a:spAutoFit/>
          </a:bodyPr>
          <a:lstStyle/>
          <a:p>
            <a:r>
              <a:rPr lang="en-US" sz="1050" dirty="0" smtClean="0"/>
              <a:t>Dear Parents,</a:t>
            </a:r>
          </a:p>
          <a:p>
            <a:r>
              <a:rPr lang="en-US" sz="1050" dirty="0" smtClean="0"/>
              <a:t>A very warm welcome to all our new families in the Kinder Room for 2016, and welcome back to those of you who are returning for another year of fun and learning. It has been a busy and amazing start to the kinder year. I would like to mention also how well all the children have settled into the start of the kinder year. I can safely say this is due to the wonderful environment that Penelope, Shirley and myself provide for them. The program is excellent, with lots of familiarization and routine to get them settled. Paintings and box construction are an all time hit. Be prepared to leave a wall or shelf empty at your home that you can happily display your child’s masterpieces over the year.</a:t>
            </a:r>
          </a:p>
          <a:p>
            <a:endParaRPr lang="en-US" sz="1050" b="1" u="sng" dirty="0" smtClean="0"/>
          </a:p>
          <a:p>
            <a:r>
              <a:rPr lang="en-US" sz="1050" b="1" u="sng" dirty="0" smtClean="0"/>
              <a:t>Encouraging </a:t>
            </a:r>
            <a:r>
              <a:rPr lang="en-US" sz="1050" b="1" u="sng" dirty="0" smtClean="0"/>
              <a:t>children’s independence and building a strong foundation for future learning:</a:t>
            </a:r>
          </a:p>
          <a:p>
            <a:pPr marL="228600" indent="-228600">
              <a:buAutoNum type="arabicPeriod"/>
            </a:pPr>
            <a:r>
              <a:rPr lang="en-US" sz="1050" dirty="0" smtClean="0"/>
              <a:t>Encourage children to get dressed on their own.</a:t>
            </a:r>
          </a:p>
          <a:p>
            <a:pPr marL="228600" indent="-228600">
              <a:buAutoNum type="arabicPeriod"/>
            </a:pPr>
            <a:r>
              <a:rPr lang="en-US" sz="1050" dirty="0" smtClean="0"/>
              <a:t>Encourage children to put their own socks and shoes on. Buckle and laces are sometimes tricky so they may need some assistance with these.</a:t>
            </a:r>
          </a:p>
          <a:p>
            <a:pPr marL="228600" indent="-228600">
              <a:buAutoNum type="arabicPeriod"/>
            </a:pPr>
            <a:r>
              <a:rPr lang="en-US" sz="1050" dirty="0" smtClean="0"/>
              <a:t>Allow the children to put their dishes away, set the table or pack it away.</a:t>
            </a:r>
          </a:p>
          <a:p>
            <a:pPr marL="228600" indent="-228600">
              <a:buAutoNum type="arabicPeriod"/>
            </a:pPr>
            <a:r>
              <a:rPr lang="en-US" sz="1050" dirty="0" smtClean="0"/>
              <a:t>Encourage your children to help at cooking time.</a:t>
            </a:r>
          </a:p>
          <a:p>
            <a:pPr marL="228600" indent="-228600">
              <a:buAutoNum type="arabicPeriod"/>
            </a:pPr>
            <a:r>
              <a:rPr lang="en-US" sz="1050" dirty="0" smtClean="0"/>
              <a:t>Put their own bag in their locker.</a:t>
            </a:r>
          </a:p>
          <a:p>
            <a:pPr marL="228600" indent="-228600">
              <a:buAutoNum type="arabicPeriod"/>
            </a:pPr>
            <a:r>
              <a:rPr lang="en-US" sz="1050" dirty="0" smtClean="0"/>
              <a:t>Put their own locker tag on their locker.</a:t>
            </a:r>
          </a:p>
          <a:p>
            <a:pPr marL="228600" indent="-228600">
              <a:buAutoNum type="arabicPeriod"/>
            </a:pPr>
            <a:r>
              <a:rPr lang="en-US" sz="1050" dirty="0" smtClean="0"/>
              <a:t>Applying their own sunscreen.</a:t>
            </a:r>
          </a:p>
          <a:p>
            <a:pPr marL="228600" indent="-228600">
              <a:buAutoNum type="arabicPeriod"/>
            </a:pPr>
            <a:r>
              <a:rPr lang="en-US" sz="1050" dirty="0" smtClean="0"/>
              <a:t>Encourage children to have morning and night time routine, including going to bed and waking up at the same times every day to make it easier for them when they go to school.</a:t>
            </a:r>
          </a:p>
          <a:p>
            <a:pPr marL="228600" indent="-228600">
              <a:buAutoNum type="arabicPeriod"/>
            </a:pPr>
            <a:endParaRPr lang="en-US" sz="1050" dirty="0"/>
          </a:p>
          <a:p>
            <a:r>
              <a:rPr lang="en-US" sz="1050" dirty="0" smtClean="0"/>
              <a:t>These are just suggestions, and we are not suggesting that you leave them to their own devices. We understand that it is sometimes easier for parents to step in, however in the long run we are encouraging self help skills and showing the children that we respect their abilities and attempts to do things on their own without help. Which in turn will give them a sense of independence and self confidence.</a:t>
            </a:r>
          </a:p>
          <a:p>
            <a:r>
              <a:rPr lang="en-US" sz="1050" dirty="0" smtClean="0"/>
              <a:t>The </a:t>
            </a:r>
            <a:r>
              <a:rPr lang="en-US" sz="1050" dirty="0" smtClean="0"/>
              <a:t>children all seem to settling in and have some great inspirational learning. At the moment we have had a number of discussions about butterflies. How they become butterflies, the life cycle and their patterns on their wings. To extend on the children’s learning and interests we have set up a variety of learning experiences for children to explore.</a:t>
            </a:r>
          </a:p>
          <a:p>
            <a:endParaRPr lang="en-US" sz="1050" dirty="0" smtClean="0"/>
          </a:p>
          <a:p>
            <a:r>
              <a:rPr lang="en-US" sz="1050" dirty="0"/>
              <a:t>We learned a number of great words such as, chrysalis and metamorphosis. We also realized that before it turns into a butterfly it’s a caterpillar and it sheds it skin several times as it grows bigger and bigger. We have also had some great extensions on this experience through the children painting, sequencing the life cycle of the caterpillar and tracing butterflies and expressing their ideas.</a:t>
            </a:r>
          </a:p>
          <a:p>
            <a:endParaRPr lang="en-US" sz="1050" dirty="0"/>
          </a:p>
          <a:p>
            <a:r>
              <a:rPr lang="en-US" sz="1050" dirty="0"/>
              <a:t>We have talking with the children during group times about how e can look after each other and they stay at kinder and they have been coming up with lots of ideas, which have formed the basis of group’s rules which we are encouraging the children to follow.</a:t>
            </a:r>
          </a:p>
          <a:p>
            <a:endParaRPr lang="en-US" sz="1050" dirty="0"/>
          </a:p>
          <a:p>
            <a:r>
              <a:rPr lang="en-US" sz="1050" dirty="0"/>
              <a:t>The children’s portfolios are now prepared and we are have just commenced adding some items to them. The Portfolios will contain individual learning stories, group learning stories, photos and artwork. These will be available for the children to pursue and reflect on their own learning. They can sit, have discussions with their friends or just enjoy some time alone looking at them. Families are welcome to view them at any time. Please see educators and we can direct you to where they are.</a:t>
            </a:r>
          </a:p>
          <a:p>
            <a:endParaRPr lang="en-US" sz="1050" dirty="0"/>
          </a:p>
          <a:p>
            <a:r>
              <a:rPr lang="en-US" sz="1050" dirty="0"/>
              <a:t>Thank you</a:t>
            </a:r>
          </a:p>
          <a:p>
            <a:r>
              <a:rPr lang="en-US" sz="1050" dirty="0"/>
              <a:t>Connie, Penelope and Shirley.</a:t>
            </a:r>
          </a:p>
          <a:p>
            <a:endParaRPr lang="en-US" sz="1050" dirty="0" smtClean="0"/>
          </a:p>
          <a:p>
            <a:r>
              <a:rPr lang="en-US" sz="1050" dirty="0" smtClean="0"/>
              <a:t>Our </a:t>
            </a:r>
            <a:r>
              <a:rPr lang="en-US" sz="1050" dirty="0"/>
              <a:t>goal is to develop a sense of belonging being and becoming</a:t>
            </a:r>
            <a:r>
              <a:rPr lang="en-US" sz="1050" dirty="0" smtClean="0"/>
              <a:t>.</a:t>
            </a:r>
            <a:endParaRPr lang="en-US" sz="1050" dirty="0"/>
          </a:p>
        </p:txBody>
      </p:sp>
      <p:pic>
        <p:nvPicPr>
          <p:cNvPr id="22532" name="Picture 8" descr="cid:A86DB879-28FB-49DA-98B8-336E68498F95"/>
          <p:cNvPicPr>
            <a:picLocks noChangeAspect="1" noChangeArrowheads="1"/>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322263" y="250825"/>
            <a:ext cx="1998662" cy="64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8913" y="179388"/>
            <a:ext cx="6480175" cy="878522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sz="1350" dirty="0"/>
          </a:p>
        </p:txBody>
      </p:sp>
      <p:pic>
        <p:nvPicPr>
          <p:cNvPr id="24578" name="Picture 3" descr="cid:A86DB879-28FB-49DA-98B8-336E68498F95"/>
          <p:cNvPicPr>
            <a:picLocks noChangeAspect="1" noChangeArrowheads="1"/>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331788" y="251418"/>
            <a:ext cx="1998662" cy="647700"/>
          </a:xfrm>
          <a:prstGeom prst="rect">
            <a:avLst/>
          </a:prstGeom>
          <a:noFill/>
          <a:ln w="9525">
            <a:noFill/>
            <a:miter lim="800000"/>
            <a:headEnd/>
            <a:tailEnd/>
          </a:ln>
        </p:spPr>
      </p:pic>
      <p:sp>
        <p:nvSpPr>
          <p:cNvPr id="24579" name="Title 1"/>
          <p:cNvSpPr>
            <a:spLocks noGrp="1"/>
          </p:cNvSpPr>
          <p:nvPr>
            <p:ph type="title"/>
          </p:nvPr>
        </p:nvSpPr>
        <p:spPr>
          <a:xfrm>
            <a:off x="3533775" y="211138"/>
            <a:ext cx="3032125" cy="620712"/>
          </a:xfrm>
        </p:spPr>
        <p:txBody>
          <a:bodyPr/>
          <a:lstStyle/>
          <a:p>
            <a:pPr algn="l" eaLnBrk="1" hangingPunct="1"/>
            <a:r>
              <a:rPr lang="en-AU" sz="1800" b="1" dirty="0" smtClean="0">
                <a:solidFill>
                  <a:srgbClr val="00B050"/>
                </a:solidFill>
                <a:latin typeface="Comic Sans MS" pitchFamily="66" charset="0"/>
              </a:rPr>
              <a:t>Kitchen News</a:t>
            </a:r>
            <a:endParaRPr lang="en-AU" sz="1800" dirty="0" smtClean="0">
              <a:solidFill>
                <a:srgbClr val="00B050"/>
              </a:solidFill>
              <a:latin typeface="Comic Sans MS" panose="030F0702030302020204" pitchFamily="66" charset="0"/>
            </a:endParaRPr>
          </a:p>
        </p:txBody>
      </p:sp>
      <p:sp>
        <p:nvSpPr>
          <p:cNvPr id="7" name="TextBox 6"/>
          <p:cNvSpPr txBox="1"/>
          <p:nvPr/>
        </p:nvSpPr>
        <p:spPr>
          <a:xfrm>
            <a:off x="188913" y="899118"/>
            <a:ext cx="6480175" cy="8094524"/>
          </a:xfrm>
          <a:prstGeom prst="rect">
            <a:avLst/>
          </a:prstGeom>
          <a:noFill/>
          <a:ln w="38100">
            <a:solidFill>
              <a:srgbClr val="00B050"/>
            </a:solidFill>
          </a:ln>
        </p:spPr>
        <p:txBody>
          <a:bodyPr wrap="square" rtlCol="0">
            <a:spAutoFit/>
          </a:bodyPr>
          <a:lstStyle/>
          <a:p>
            <a:r>
              <a:rPr lang="en-AU" sz="1050" dirty="0">
                <a:latin typeface="+mn-lt"/>
              </a:rPr>
              <a:t>Well welcome to 2016, </a:t>
            </a:r>
            <a:endParaRPr lang="en-AU" sz="1050" dirty="0" smtClean="0">
              <a:latin typeface="+mn-lt"/>
            </a:endParaRPr>
          </a:p>
          <a:p>
            <a:endParaRPr lang="en-AU" sz="1050" dirty="0">
              <a:latin typeface="+mn-lt"/>
            </a:endParaRPr>
          </a:p>
          <a:p>
            <a:r>
              <a:rPr lang="en-AU" sz="1050" dirty="0">
                <a:latin typeface="+mn-lt"/>
              </a:rPr>
              <a:t>The children are enjoying the summer menu, they are making their own rolls, with </a:t>
            </a:r>
            <a:endParaRPr lang="en-AU" sz="1050" dirty="0" smtClean="0">
              <a:latin typeface="+mn-lt"/>
            </a:endParaRPr>
          </a:p>
          <a:p>
            <a:r>
              <a:rPr lang="en-AU" sz="1050" dirty="0" smtClean="0">
                <a:latin typeface="+mn-lt"/>
              </a:rPr>
              <a:t>salads </a:t>
            </a:r>
            <a:r>
              <a:rPr lang="en-AU" sz="1050" dirty="0">
                <a:latin typeface="+mn-lt"/>
              </a:rPr>
              <a:t>and the lighter meals, but still getting all the nutrition they need for the </a:t>
            </a:r>
            <a:r>
              <a:rPr lang="en-AU" sz="1050" dirty="0" smtClean="0">
                <a:latin typeface="+mn-lt"/>
              </a:rPr>
              <a:t>day. </a:t>
            </a:r>
          </a:p>
          <a:p>
            <a:r>
              <a:rPr lang="en-AU" sz="1050" dirty="0" smtClean="0">
                <a:latin typeface="+mn-lt"/>
              </a:rPr>
              <a:t>We </a:t>
            </a:r>
            <a:r>
              <a:rPr lang="en-AU" sz="1050" dirty="0">
                <a:latin typeface="+mn-lt"/>
              </a:rPr>
              <a:t>celebrated Chinese’s New Year last month, with sweet and sour pork and fried </a:t>
            </a:r>
            <a:r>
              <a:rPr lang="en-AU" sz="1050" dirty="0" smtClean="0">
                <a:latin typeface="+mn-lt"/>
              </a:rPr>
              <a:t>rice. </a:t>
            </a:r>
          </a:p>
          <a:p>
            <a:r>
              <a:rPr lang="en-AU" sz="1050" dirty="0" smtClean="0">
                <a:latin typeface="+mn-lt"/>
              </a:rPr>
              <a:t>We then </a:t>
            </a:r>
            <a:r>
              <a:rPr lang="en-AU" sz="1050" dirty="0">
                <a:latin typeface="+mn-lt"/>
              </a:rPr>
              <a:t>celebrated Shrove Tuesday with an afternoon of pancakes, which the children </a:t>
            </a:r>
            <a:endParaRPr lang="en-AU" sz="1050" dirty="0" smtClean="0">
              <a:latin typeface="+mn-lt"/>
            </a:endParaRPr>
          </a:p>
          <a:p>
            <a:r>
              <a:rPr lang="en-AU" sz="1050" dirty="0" smtClean="0">
                <a:latin typeface="+mn-lt"/>
              </a:rPr>
              <a:t>always </a:t>
            </a:r>
            <a:r>
              <a:rPr lang="en-AU" sz="1050" dirty="0">
                <a:latin typeface="+mn-lt"/>
              </a:rPr>
              <a:t>enjoy.</a:t>
            </a:r>
          </a:p>
          <a:p>
            <a:pPr algn="ctr"/>
            <a:endParaRPr lang="en-AU" sz="1050" u="sng" dirty="0" smtClean="0">
              <a:latin typeface="+mn-lt"/>
            </a:endParaRPr>
          </a:p>
          <a:p>
            <a:pPr algn="ctr"/>
            <a:endParaRPr lang="en-AU" sz="1600" b="1" u="sng" dirty="0" smtClean="0">
              <a:latin typeface="+mn-lt"/>
            </a:endParaRPr>
          </a:p>
          <a:p>
            <a:pPr algn="ctr"/>
            <a:r>
              <a:rPr lang="en-AU" sz="1600" b="1" u="sng" dirty="0" smtClean="0">
                <a:latin typeface="+mn-lt"/>
              </a:rPr>
              <a:t>Sweet </a:t>
            </a:r>
            <a:r>
              <a:rPr lang="en-AU" sz="1600" b="1" u="sng" dirty="0">
                <a:latin typeface="+mn-lt"/>
              </a:rPr>
              <a:t>and sour pork</a:t>
            </a:r>
            <a:endParaRPr lang="en-AU" sz="1600" b="1" dirty="0">
              <a:latin typeface="+mn-lt"/>
            </a:endParaRPr>
          </a:p>
          <a:p>
            <a:r>
              <a:rPr lang="en-AU" sz="1050" dirty="0">
                <a:latin typeface="+mn-lt"/>
              </a:rPr>
              <a:t>It's easier to make sweet and sour sauce than you might think - and healthier too! This one uses fresh pineapple but you </a:t>
            </a:r>
            <a:r>
              <a:rPr lang="en-AU" sz="1050" dirty="0" smtClean="0">
                <a:latin typeface="+mn-lt"/>
              </a:rPr>
              <a:t>could easily substitute </a:t>
            </a:r>
            <a:r>
              <a:rPr lang="en-AU" sz="1050" dirty="0">
                <a:latin typeface="+mn-lt"/>
              </a:rPr>
              <a:t>it for tinned.</a:t>
            </a:r>
          </a:p>
          <a:p>
            <a:endParaRPr lang="en-AU" sz="1050" dirty="0" smtClean="0">
              <a:latin typeface="+mn-lt"/>
            </a:endParaRPr>
          </a:p>
          <a:p>
            <a:r>
              <a:rPr lang="en-AU" sz="1050" dirty="0" smtClean="0">
                <a:latin typeface="+mn-lt"/>
              </a:rPr>
              <a:t>Serves</a:t>
            </a:r>
            <a:r>
              <a:rPr lang="en-AU" sz="1050" dirty="0">
                <a:latin typeface="+mn-lt"/>
              </a:rPr>
              <a:t>: </a:t>
            </a:r>
            <a:r>
              <a:rPr lang="en-AU" sz="1050" dirty="0" smtClean="0">
                <a:latin typeface="+mn-lt"/>
              </a:rPr>
              <a:t>6</a:t>
            </a:r>
          </a:p>
          <a:p>
            <a:endParaRPr lang="en-AU" sz="1050" dirty="0">
              <a:latin typeface="+mn-lt"/>
            </a:endParaRPr>
          </a:p>
          <a:p>
            <a:r>
              <a:rPr lang="en-AU" sz="1100" b="1" u="sng" dirty="0">
                <a:latin typeface="+mn-lt"/>
              </a:rPr>
              <a:t>Ingredients</a:t>
            </a:r>
            <a:endParaRPr lang="en-AU" sz="1100" dirty="0">
              <a:latin typeface="+mn-lt"/>
            </a:endParaRPr>
          </a:p>
          <a:p>
            <a:pPr lvl="0"/>
            <a:r>
              <a:rPr lang="en-AU" sz="1050" dirty="0">
                <a:latin typeface="+mn-lt"/>
              </a:rPr>
              <a:t>500g pork fillet, chopped into bite-sized pieces</a:t>
            </a:r>
          </a:p>
          <a:p>
            <a:pPr lvl="0"/>
            <a:r>
              <a:rPr lang="en-AU" sz="1050" dirty="0">
                <a:latin typeface="+mn-lt"/>
              </a:rPr>
              <a:t>3 teaspoons salt-reduced soy sauce</a:t>
            </a:r>
          </a:p>
          <a:p>
            <a:pPr lvl="0"/>
            <a:r>
              <a:rPr lang="en-AU" sz="1050" dirty="0">
                <a:latin typeface="+mn-lt"/>
              </a:rPr>
              <a:t>1/3 cup sugar</a:t>
            </a:r>
          </a:p>
          <a:p>
            <a:pPr lvl="0"/>
            <a:r>
              <a:rPr lang="en-AU" sz="1050" dirty="0">
                <a:latin typeface="+mn-lt"/>
              </a:rPr>
              <a:t>2 tablespoons tomato sauce</a:t>
            </a:r>
          </a:p>
          <a:p>
            <a:pPr lvl="0"/>
            <a:r>
              <a:rPr lang="en-AU" sz="1050" dirty="0">
                <a:latin typeface="+mn-lt"/>
              </a:rPr>
              <a:t>1/3 cup vinegar</a:t>
            </a:r>
          </a:p>
          <a:p>
            <a:pPr lvl="0"/>
            <a:r>
              <a:rPr lang="en-AU" sz="1050" dirty="0">
                <a:latin typeface="+mn-lt"/>
              </a:rPr>
              <a:t>1 tablespoon cornflour</a:t>
            </a:r>
          </a:p>
          <a:p>
            <a:pPr lvl="0"/>
            <a:r>
              <a:rPr lang="en-AU" sz="1050" dirty="0">
                <a:latin typeface="+mn-lt"/>
              </a:rPr>
              <a:t>3 teaspoons vegetable oil</a:t>
            </a:r>
          </a:p>
          <a:p>
            <a:pPr lvl="0"/>
            <a:r>
              <a:rPr lang="en-AU" sz="1050" dirty="0">
                <a:latin typeface="+mn-lt"/>
              </a:rPr>
              <a:t>1 cup fresh pineapple, chopped</a:t>
            </a:r>
          </a:p>
          <a:p>
            <a:pPr lvl="0"/>
            <a:r>
              <a:rPr lang="en-AU" sz="1050" dirty="0">
                <a:latin typeface="+mn-lt"/>
              </a:rPr>
              <a:t>1 red capsicum, seeds and pith removed, chopped</a:t>
            </a:r>
          </a:p>
          <a:p>
            <a:pPr lvl="0"/>
            <a:r>
              <a:rPr lang="en-AU" sz="1050" dirty="0">
                <a:latin typeface="+mn-lt"/>
              </a:rPr>
              <a:t>1 large onion, quartered and chopped </a:t>
            </a:r>
            <a:r>
              <a:rPr lang="en-AU" sz="1050" dirty="0" smtClean="0">
                <a:latin typeface="+mn-lt"/>
              </a:rPr>
              <a:t>roughly</a:t>
            </a:r>
          </a:p>
          <a:p>
            <a:pPr lvl="0"/>
            <a:r>
              <a:rPr lang="en-AU" sz="1050" dirty="0" smtClean="0">
                <a:latin typeface="+mn-lt"/>
              </a:rPr>
              <a:t>4 cups of rice</a:t>
            </a:r>
          </a:p>
          <a:p>
            <a:pPr lvl="0"/>
            <a:endParaRPr lang="en-AU" sz="1050" dirty="0">
              <a:latin typeface="+mn-lt"/>
            </a:endParaRPr>
          </a:p>
          <a:p>
            <a:r>
              <a:rPr lang="en-AU" sz="1200" b="1" u="sng" dirty="0">
                <a:latin typeface="+mn-lt"/>
              </a:rPr>
              <a:t>Method</a:t>
            </a:r>
            <a:endParaRPr lang="en-AU" sz="1200" dirty="0">
              <a:latin typeface="+mn-lt"/>
            </a:endParaRPr>
          </a:p>
          <a:p>
            <a:pPr marL="228600" lvl="0" indent="-228600">
              <a:buFont typeface="+mj-lt"/>
              <a:buAutoNum type="arabicPeriod"/>
            </a:pPr>
            <a:r>
              <a:rPr lang="en-AU" sz="1050" dirty="0" smtClean="0">
                <a:latin typeface="+mn-lt"/>
              </a:rPr>
              <a:t>Place </a:t>
            </a:r>
            <a:r>
              <a:rPr lang="en-AU" sz="1050" dirty="0">
                <a:latin typeface="+mn-lt"/>
              </a:rPr>
              <a:t>the pork in a non-metallic bowl, and add soy sauce. Toss through so all the pork pieces are coated. Set aside</a:t>
            </a:r>
            <a:r>
              <a:rPr lang="en-AU" sz="1050" dirty="0" smtClean="0">
                <a:latin typeface="+mn-lt"/>
              </a:rPr>
              <a:t>.</a:t>
            </a:r>
          </a:p>
          <a:p>
            <a:pPr marL="228600" lvl="0" indent="-228600">
              <a:buFont typeface="+mj-lt"/>
              <a:buAutoNum type="arabicPeriod"/>
            </a:pPr>
            <a:r>
              <a:rPr lang="en-AU" sz="1050" dirty="0" smtClean="0">
                <a:latin typeface="+mn-lt"/>
              </a:rPr>
              <a:t>Prepare rice in a rice cooker </a:t>
            </a:r>
            <a:endParaRPr lang="en-AU" sz="1050" dirty="0">
              <a:latin typeface="+mn-lt"/>
            </a:endParaRPr>
          </a:p>
          <a:p>
            <a:pPr marL="228600" lvl="0" indent="-228600">
              <a:buFont typeface="+mj-lt"/>
              <a:buAutoNum type="arabicPeriod"/>
            </a:pPr>
            <a:r>
              <a:rPr lang="en-AU" sz="1050" dirty="0" smtClean="0">
                <a:latin typeface="+mn-lt"/>
              </a:rPr>
              <a:t>In </a:t>
            </a:r>
            <a:r>
              <a:rPr lang="en-AU" sz="1050" dirty="0">
                <a:latin typeface="+mn-lt"/>
              </a:rPr>
              <a:t>a medium saucepan over low to medium heat, whisk together the sugar, tomato sauce, vinegar, and cornflour and allow to simmer.</a:t>
            </a:r>
          </a:p>
          <a:p>
            <a:pPr marL="228600" lvl="0" indent="-228600">
              <a:buFont typeface="+mj-lt"/>
              <a:buAutoNum type="arabicPeriod"/>
            </a:pPr>
            <a:r>
              <a:rPr lang="en-AU" sz="1050" dirty="0" smtClean="0">
                <a:latin typeface="+mn-lt"/>
              </a:rPr>
              <a:t>Meanwhile</a:t>
            </a:r>
            <a:r>
              <a:rPr lang="en-AU" sz="1050" dirty="0">
                <a:latin typeface="+mn-lt"/>
              </a:rPr>
              <a:t>, bring a wok or large non-stick frying pan to a high heat, then add 2 teaspoons oil. Swirl the oil around so the bottom is coated. </a:t>
            </a:r>
            <a:endParaRPr lang="en-AU" sz="1050" dirty="0" smtClean="0">
              <a:latin typeface="+mn-lt"/>
            </a:endParaRPr>
          </a:p>
          <a:p>
            <a:pPr marL="228600" lvl="0" indent="-228600">
              <a:buFont typeface="+mj-lt"/>
              <a:buAutoNum type="arabicPeriod"/>
            </a:pPr>
            <a:r>
              <a:rPr lang="en-AU" sz="1050" dirty="0" smtClean="0">
                <a:latin typeface="+mn-lt"/>
              </a:rPr>
              <a:t>Toss </a:t>
            </a:r>
            <a:r>
              <a:rPr lang="en-AU" sz="1050" dirty="0">
                <a:latin typeface="+mn-lt"/>
              </a:rPr>
              <a:t>in the pineapple, capsicum, and onion and stir-fry for about 4 minutes until they begin to caramelize. </a:t>
            </a:r>
            <a:endParaRPr lang="en-AU" sz="1050" dirty="0" smtClean="0">
              <a:latin typeface="+mn-lt"/>
            </a:endParaRPr>
          </a:p>
          <a:p>
            <a:pPr marL="228600" lvl="0" indent="-228600">
              <a:buFont typeface="+mj-lt"/>
              <a:buAutoNum type="arabicPeriod"/>
            </a:pPr>
            <a:r>
              <a:rPr lang="en-AU" sz="1050" dirty="0" smtClean="0">
                <a:latin typeface="+mn-lt"/>
              </a:rPr>
              <a:t>Add </a:t>
            </a:r>
            <a:r>
              <a:rPr lang="en-AU" sz="1050" dirty="0">
                <a:latin typeface="+mn-lt"/>
              </a:rPr>
              <a:t>the warm sauce and remove from the wok and set aside.</a:t>
            </a:r>
          </a:p>
          <a:p>
            <a:pPr marL="228600" lvl="0" indent="-228600">
              <a:buFont typeface="+mj-lt"/>
              <a:buAutoNum type="arabicPeriod"/>
            </a:pPr>
            <a:r>
              <a:rPr lang="en-AU" sz="1050" dirty="0" smtClean="0">
                <a:latin typeface="+mn-lt"/>
              </a:rPr>
              <a:t>Add </a:t>
            </a:r>
            <a:r>
              <a:rPr lang="en-AU" sz="1050" dirty="0">
                <a:latin typeface="+mn-lt"/>
              </a:rPr>
              <a:t>another teaspoon of oil to the wok, and then add the pork and cook until the pork is browned and just cooked through, about 8 minutes.</a:t>
            </a:r>
          </a:p>
          <a:p>
            <a:pPr marL="228600" lvl="0" indent="-228600">
              <a:buFont typeface="+mj-lt"/>
              <a:buAutoNum type="arabicPeriod"/>
            </a:pPr>
            <a:r>
              <a:rPr lang="en-AU" sz="1050" dirty="0" smtClean="0">
                <a:latin typeface="+mn-lt"/>
              </a:rPr>
              <a:t>Add </a:t>
            </a:r>
            <a:r>
              <a:rPr lang="en-AU" sz="1050" dirty="0">
                <a:latin typeface="+mn-lt"/>
              </a:rPr>
              <a:t>the sauce and vegetables, allow to come to a simmer then remove from </a:t>
            </a:r>
            <a:r>
              <a:rPr lang="en-AU" sz="1050" dirty="0" smtClean="0">
                <a:latin typeface="+mn-lt"/>
              </a:rPr>
              <a:t>heat.</a:t>
            </a:r>
          </a:p>
          <a:p>
            <a:pPr marL="228600" lvl="0" indent="-228600">
              <a:buFont typeface="+mj-lt"/>
              <a:buAutoNum type="arabicPeriod"/>
            </a:pPr>
            <a:r>
              <a:rPr lang="en-AU" sz="1050" dirty="0" smtClean="0">
                <a:latin typeface="+mn-lt"/>
              </a:rPr>
              <a:t>Serve and enjoy </a:t>
            </a:r>
            <a:r>
              <a:rPr lang="en-AU" sz="1050" dirty="0" smtClean="0">
                <a:latin typeface="+mn-lt"/>
                <a:sym typeface="Wingdings" panose="05000000000000000000" pitchFamily="2" charset="2"/>
              </a:rPr>
              <a:t></a:t>
            </a:r>
            <a:endParaRPr lang="en-AU" sz="1050" dirty="0">
              <a:latin typeface="+mn-lt"/>
            </a:endParaRPr>
          </a:p>
          <a:p>
            <a:endParaRPr lang="en-AU" sz="1100" dirty="0" smtClean="0"/>
          </a:p>
          <a:p>
            <a:endParaRPr lang="en-AU" sz="1100" dirty="0"/>
          </a:p>
          <a:p>
            <a:endParaRPr lang="en-AU" sz="1100" dirty="0" smtClean="0"/>
          </a:p>
          <a:p>
            <a:endParaRPr lang="en-AU" sz="1100" dirty="0"/>
          </a:p>
          <a:p>
            <a:endParaRPr lang="en-AU" sz="1100" dirty="0" smtClean="0"/>
          </a:p>
          <a:p>
            <a:endParaRPr lang="en-AU" sz="1100" dirty="0"/>
          </a:p>
        </p:txBody>
      </p:sp>
      <p:pic>
        <p:nvPicPr>
          <p:cNvPr id="17" name="Picture 16"/>
          <p:cNvPicPr/>
          <p:nvPr/>
        </p:nvPicPr>
        <p:blipFill>
          <a:blip r:embed="rId4" cstate="print">
            <a:extLst>
              <a:ext uri="{28A0092B-C50C-407E-A947-70E740481C1C}">
                <a14:useLocalDpi xmlns:a14="http://schemas.microsoft.com/office/drawing/2010/main" val="0"/>
              </a:ext>
            </a:extLst>
          </a:blip>
          <a:stretch>
            <a:fillRect/>
          </a:stretch>
        </p:blipFill>
        <p:spPr>
          <a:xfrm>
            <a:off x="5241925" y="1115616"/>
            <a:ext cx="1323975" cy="1211580"/>
          </a:xfrm>
          <a:prstGeom prst="rect">
            <a:avLst/>
          </a:prstGeom>
        </p:spPr>
      </p:pic>
      <p:pic>
        <p:nvPicPr>
          <p:cNvPr id="18" name="Picture 17" descr="http://static.kidspot.com.au/recipe_asset/3825/2332.jpg-20150423072027~q75,dx720y432u1r1gg,c--.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29000" y="3595116"/>
            <a:ext cx="2736215" cy="1642110"/>
          </a:xfrm>
          <a:prstGeom prst="rect">
            <a:avLst/>
          </a:prstGeom>
          <a:noFill/>
          <a:ln>
            <a:noFill/>
          </a:ln>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90282" y="7933224"/>
            <a:ext cx="4877435" cy="102986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8913" y="179388"/>
            <a:ext cx="6480175" cy="878522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sz="1350" dirty="0"/>
          </a:p>
        </p:txBody>
      </p:sp>
      <p:pic>
        <p:nvPicPr>
          <p:cNvPr id="24578" name="Picture 3" descr="cid:A86DB879-28FB-49DA-98B8-336E68498F95"/>
          <p:cNvPicPr>
            <a:picLocks noChangeAspect="1" noChangeArrowheads="1"/>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331788" y="251418"/>
            <a:ext cx="1998662" cy="647700"/>
          </a:xfrm>
          <a:prstGeom prst="rect">
            <a:avLst/>
          </a:prstGeom>
          <a:noFill/>
          <a:ln w="9525">
            <a:noFill/>
            <a:miter lim="800000"/>
            <a:headEnd/>
            <a:tailEnd/>
          </a:ln>
        </p:spPr>
      </p:pic>
      <p:sp>
        <p:nvSpPr>
          <p:cNvPr id="24579" name="Title 1"/>
          <p:cNvSpPr>
            <a:spLocks noGrp="1"/>
          </p:cNvSpPr>
          <p:nvPr>
            <p:ph type="title"/>
          </p:nvPr>
        </p:nvSpPr>
        <p:spPr>
          <a:xfrm>
            <a:off x="3533775" y="211138"/>
            <a:ext cx="3032125" cy="620712"/>
          </a:xfrm>
        </p:spPr>
        <p:txBody>
          <a:bodyPr/>
          <a:lstStyle/>
          <a:p>
            <a:pPr algn="l" eaLnBrk="1" hangingPunct="1"/>
            <a:r>
              <a:rPr lang="en-AU" sz="1800" b="1" dirty="0" smtClean="0">
                <a:solidFill>
                  <a:srgbClr val="00B050"/>
                </a:solidFill>
                <a:latin typeface="Comic Sans MS" pitchFamily="66" charset="0"/>
              </a:rPr>
              <a:t>Kitchen News</a:t>
            </a:r>
            <a:endParaRPr lang="en-AU" sz="1800" dirty="0" smtClean="0">
              <a:solidFill>
                <a:srgbClr val="00B050"/>
              </a:solidFill>
              <a:latin typeface="Comic Sans MS" panose="030F0702030302020204" pitchFamily="66" charset="0"/>
            </a:endParaRPr>
          </a:p>
        </p:txBody>
      </p:sp>
      <p:sp>
        <p:nvSpPr>
          <p:cNvPr id="6" name="TextBox 5"/>
          <p:cNvSpPr txBox="1"/>
          <p:nvPr/>
        </p:nvSpPr>
        <p:spPr>
          <a:xfrm>
            <a:off x="188912" y="880736"/>
            <a:ext cx="6480175" cy="8009885"/>
          </a:xfrm>
          <a:prstGeom prst="rect">
            <a:avLst/>
          </a:prstGeom>
          <a:ln>
            <a:solidFill>
              <a:srgbClr val="00B050"/>
            </a:solidFill>
          </a:ln>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AU" sz="1050" b="1" u="sng" dirty="0" smtClean="0"/>
              <a:t>Allergies </a:t>
            </a:r>
            <a:r>
              <a:rPr lang="en-AU" sz="1050" b="1" u="sng" dirty="0"/>
              <a:t>and Intolerances</a:t>
            </a:r>
            <a:endParaRPr lang="en-AU" sz="1050" b="1" dirty="0"/>
          </a:p>
          <a:p>
            <a:endParaRPr lang="en-AU" sz="1050" b="1" u="sng" dirty="0" smtClean="0"/>
          </a:p>
          <a:p>
            <a:r>
              <a:rPr lang="en-AU" sz="1050" b="1" u="sng" dirty="0" smtClean="0"/>
              <a:t>Food </a:t>
            </a:r>
            <a:r>
              <a:rPr lang="en-AU" sz="1050" b="1" u="sng" dirty="0"/>
              <a:t>allergies &amp; intolerances</a:t>
            </a:r>
            <a:endParaRPr lang="en-AU" sz="1050" b="1" dirty="0"/>
          </a:p>
          <a:p>
            <a:r>
              <a:rPr lang="en-AU" sz="1050" dirty="0"/>
              <a:t>Children are often diagnosed with food allergies or intolerances, but what does that mean?</a:t>
            </a:r>
          </a:p>
          <a:p>
            <a:r>
              <a:rPr lang="en-AU" sz="1050" dirty="0"/>
              <a:t>A </a:t>
            </a:r>
            <a:r>
              <a:rPr lang="en-AU" sz="1050" dirty="0" smtClean="0"/>
              <a:t>true food allergy</a:t>
            </a:r>
            <a:r>
              <a:rPr lang="en-AU" sz="1050" dirty="0"/>
              <a:t> </a:t>
            </a:r>
            <a:r>
              <a:rPr lang="en-AU" sz="1050" dirty="0" smtClean="0"/>
              <a:t>is </a:t>
            </a:r>
            <a:r>
              <a:rPr lang="en-AU" sz="1050" dirty="0"/>
              <a:t>one that elicits an immune response reacting to a protein found in the food. The body reacts because it does not recognise the protein and thinks it’s toxic or harmful to the body. The immune system mounts an attack on this threat which can lead to symptoms such as hives, swelling, and closing of the airways, pain, vomiting or diarrhoea. Food allergies can be fatal. There must be complete avoidance of foods containing the food allergen to prevent a reaction.</a:t>
            </a:r>
          </a:p>
          <a:p>
            <a:r>
              <a:rPr lang="en-AU" sz="1050" dirty="0"/>
              <a:t>Food intolerances, however, do not involve the immune system but involve an accumulation of naturally occurring food chemicals or additives that are consumed past the body’s tolerance level for that chemical. Some people are more sensitive to food chemicals then others and will exhibit symptoms a lot more quickly. These reactions are more common than allergies. Intolerances are often associated with diarrhoea, headaches and asthma-like symptoms. However it is important to note that the symptoms caused by intolerances and allergies can be similar.</a:t>
            </a:r>
          </a:p>
          <a:p>
            <a:endParaRPr lang="en-AU" sz="1050" b="1" u="sng" dirty="0" smtClean="0"/>
          </a:p>
          <a:p>
            <a:r>
              <a:rPr lang="en-AU" sz="1050" b="1" u="sng" dirty="0" smtClean="0"/>
              <a:t>What </a:t>
            </a:r>
            <a:r>
              <a:rPr lang="en-AU" sz="1050" b="1" u="sng" dirty="0"/>
              <a:t>are the </a:t>
            </a:r>
            <a:r>
              <a:rPr lang="en-AU" sz="1050" b="1" u="sng" dirty="0" smtClean="0"/>
              <a:t>common causes</a:t>
            </a:r>
            <a:r>
              <a:rPr lang="en-AU" sz="1050" b="1" u="sng" dirty="0"/>
              <a:t> of food allergies?</a:t>
            </a:r>
            <a:endParaRPr lang="en-AU" sz="1050" b="1" dirty="0"/>
          </a:p>
          <a:p>
            <a:r>
              <a:rPr lang="en-AU" sz="1050" dirty="0" smtClean="0"/>
              <a:t>Ninety percent</a:t>
            </a:r>
            <a:r>
              <a:rPr lang="en-AU" sz="1050" dirty="0"/>
              <a:t> of food allergies are caused by nuts, eggs, milk or soy. Among children, peanut allergy is the most common and can often result </a:t>
            </a:r>
            <a:r>
              <a:rPr lang="en-AU" sz="1050" dirty="0" smtClean="0"/>
              <a:t>in anaphylaxis.</a:t>
            </a:r>
            <a:endParaRPr lang="en-AU" sz="1050" dirty="0"/>
          </a:p>
          <a:p>
            <a:r>
              <a:rPr lang="en-AU" sz="1050" dirty="0"/>
              <a:t> </a:t>
            </a:r>
          </a:p>
          <a:p>
            <a:r>
              <a:rPr lang="en-AU" sz="1050" b="1" dirty="0"/>
              <a:t> </a:t>
            </a:r>
            <a:r>
              <a:rPr lang="en-AU" sz="1050" b="1" u="sng" dirty="0" smtClean="0"/>
              <a:t>What </a:t>
            </a:r>
            <a:r>
              <a:rPr lang="en-AU" sz="1050" b="1" u="sng" dirty="0"/>
              <a:t>are the common causes </a:t>
            </a:r>
            <a:r>
              <a:rPr lang="en-AU" sz="1050" b="1" u="sng" dirty="0" smtClean="0"/>
              <a:t>of food intolerances</a:t>
            </a:r>
            <a:r>
              <a:rPr lang="en-AU" sz="1050" b="1" u="sng" dirty="0" smtClean="0">
                <a:solidFill>
                  <a:schemeClr val="tx1"/>
                </a:solidFill>
              </a:rPr>
              <a:t>?</a:t>
            </a:r>
            <a:endParaRPr lang="en-AU" sz="1050" b="1" dirty="0" smtClean="0">
              <a:solidFill>
                <a:schemeClr val="tx1"/>
              </a:solidFill>
            </a:endParaRPr>
          </a:p>
          <a:p>
            <a:r>
              <a:rPr lang="en-AU" sz="1050" dirty="0" smtClean="0"/>
              <a:t>Common intolerances include lactose intolerance, which is when the body is unable to process lactose, a natural sugar that is found in cow’s milk and products such as ice cream, cheese and yoghurt. Some people may be intolerant to naturally occurring food chemicals including glutamates, salicylates and amines, or artificial ones including some colours.</a:t>
            </a:r>
          </a:p>
          <a:p>
            <a:r>
              <a:rPr lang="en-AU" sz="1050" dirty="0" smtClean="0"/>
              <a:t>Glutamate </a:t>
            </a:r>
            <a:r>
              <a:rPr lang="en-AU" sz="1050" dirty="0"/>
              <a:t>is found naturally in many foods as it improves the flavour of the food. Tomatoes, mushroom, cheese are high in glutamates, pure glutamate in the form of monosodium glutamate (MSG) can be added to soups, Asian cooking and snacks to enhance flavour. Salicylates are chemicals found naturally in fruits, vegetables, nuts, herbs and spices, honey, juices and many other foods. While amines are found in cheese, chocolate and certain fruits including bananas and avocados. If you’re intolerant to naturally occurring food chemicals, there is a high likelihood that you will be allergic to other food additives. It is important to consult your doctor or an Accredited Practising </a:t>
            </a:r>
            <a:r>
              <a:rPr lang="en-AU" sz="1050" dirty="0" smtClean="0"/>
              <a:t>Dietician </a:t>
            </a:r>
            <a:r>
              <a:rPr lang="en-AU" sz="1050" dirty="0"/>
              <a:t>for diagnosis.</a:t>
            </a:r>
          </a:p>
          <a:p>
            <a:endParaRPr lang="en-AU" sz="1050" b="1" u="sng" dirty="0" smtClean="0"/>
          </a:p>
          <a:p>
            <a:r>
              <a:rPr lang="en-AU" sz="1050" b="1" u="sng" dirty="0" smtClean="0"/>
              <a:t>Is </a:t>
            </a:r>
            <a:r>
              <a:rPr lang="en-AU" sz="1050" b="1" u="sng" dirty="0"/>
              <a:t>Coeliac Disease an allergy? Or intolerance?</a:t>
            </a:r>
            <a:endParaRPr lang="en-AU" sz="1050" b="1" dirty="0"/>
          </a:p>
          <a:p>
            <a:r>
              <a:rPr lang="en-AU" sz="1050" dirty="0"/>
              <a:t>Children can suffer from wheat allergies and gluten intolerance, however coeliac disease does not fall into either of these categories, as it is an autoimmune disease. </a:t>
            </a:r>
            <a:endParaRPr lang="en-AU" sz="1050" dirty="0" smtClean="0"/>
          </a:p>
          <a:p>
            <a:endParaRPr lang="en-AU" sz="1050" b="1" u="sng" dirty="0" smtClean="0"/>
          </a:p>
          <a:p>
            <a:r>
              <a:rPr lang="en-AU" sz="1050" b="1" u="sng" dirty="0" smtClean="0"/>
              <a:t>What </a:t>
            </a:r>
            <a:r>
              <a:rPr lang="en-AU" sz="1050" b="1" u="sng" dirty="0"/>
              <a:t>should I do if my child has an intolerance or allergy?</a:t>
            </a:r>
            <a:endParaRPr lang="en-AU" sz="1050" b="1" dirty="0"/>
          </a:p>
          <a:p>
            <a:r>
              <a:rPr lang="en-AU" sz="1050" dirty="0"/>
              <a:t>If your child suffers from an allergy, it is vital to create an action plan should an allergic reaction occur. The Australian Society of </a:t>
            </a:r>
            <a:r>
              <a:rPr lang="en-AU" sz="1050" dirty="0" smtClean="0"/>
              <a:t>Clinical Immunology and </a:t>
            </a:r>
            <a:r>
              <a:rPr lang="en-AU" sz="1050" dirty="0"/>
              <a:t>Allergy (ASCIA) have created templates that can be filled out by GPs and information passed onto parents, caregivers and schoolteachers of the child. You can find it here:</a:t>
            </a:r>
          </a:p>
          <a:p>
            <a:r>
              <a:rPr lang="en-AU" sz="1050" b="1" u="sng" dirty="0">
                <a:hlinkClick r:id="rId4"/>
              </a:rPr>
              <a:t>http://www.allergy.org.au/health-professionals/anaphylaxis-resources/ascia-action-plan-for-anaphylaxis</a:t>
            </a:r>
            <a:endParaRPr lang="en-AU" sz="1050" dirty="0"/>
          </a:p>
          <a:p>
            <a:r>
              <a:rPr lang="en-AU" sz="1050" dirty="0"/>
              <a:t>As a parent, approach your school to discuss your child’s </a:t>
            </a:r>
            <a:r>
              <a:rPr lang="en-AU" sz="1050" dirty="0" smtClean="0"/>
              <a:t>allergies and</a:t>
            </a:r>
            <a:r>
              <a:rPr lang="en-AU" sz="1050" dirty="0"/>
              <a:t> their food requirements. Government schools are required to develop an individual health care plan for each student with allergies. Visit your school canteen and make them aware of who your child is and foods that are safe for their consumption. It is important to note that schools are not required to ban any known food allergens or food that “may contain” a known allergen.</a:t>
            </a:r>
          </a:p>
          <a:p>
            <a:r>
              <a:rPr lang="en-AU" sz="1050" dirty="0"/>
              <a:t>For more information on what canteens can do to minimise risk of an allergic </a:t>
            </a:r>
            <a:r>
              <a:rPr lang="en-AU" sz="1050" dirty="0" smtClean="0"/>
              <a:t>reaction. </a:t>
            </a:r>
          </a:p>
          <a:p>
            <a:r>
              <a:rPr lang="en-AU" sz="1050" dirty="0"/>
              <a:t> </a:t>
            </a:r>
          </a:p>
          <a:p>
            <a:r>
              <a:rPr lang="en-AU" sz="1050" dirty="0"/>
              <a:t>Cheers </a:t>
            </a:r>
            <a:endParaRPr lang="en-AU" sz="1050" dirty="0" smtClean="0"/>
          </a:p>
          <a:p>
            <a:r>
              <a:rPr lang="en-AU" sz="1050" dirty="0" smtClean="0"/>
              <a:t>Monique</a:t>
            </a:r>
            <a:endParaRPr lang="en-AU" sz="1050" dirty="0"/>
          </a:p>
        </p:txBody>
      </p:sp>
      <p:pic>
        <p:nvPicPr>
          <p:cNvPr id="1026" name="Picture 2" descr="http://www.betterhealth.vic.gov.au/icons/ecblank.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6600" y="22479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769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6126</TotalTime>
  <Words>2686</Words>
  <Application>Microsoft Office PowerPoint</Application>
  <PresentationFormat>On-screen Show (4:3)</PresentationFormat>
  <Paragraphs>295</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Wingdings</vt:lpstr>
      <vt:lpstr>Office Theme</vt:lpstr>
      <vt:lpstr>PowerPoint Presentation</vt:lpstr>
      <vt:lpstr>Supervision Policy</vt:lpstr>
      <vt:lpstr>Supervision Policy Continued.</vt:lpstr>
      <vt:lpstr>0-2 Room News</vt:lpstr>
      <vt:lpstr>PowerPoint Presentation</vt:lpstr>
      <vt:lpstr>PowerPoint Presentation</vt:lpstr>
      <vt:lpstr>Kinder Room News</vt:lpstr>
      <vt:lpstr>Kitchen News</vt:lpstr>
      <vt:lpstr>Kitchen News</vt:lpstr>
    </vt:vector>
  </TitlesOfParts>
  <Company>Serco Asia Pacific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preibelt</dc:creator>
  <cp:lastModifiedBy>Admin</cp:lastModifiedBy>
  <cp:revision>266</cp:revision>
  <cp:lastPrinted>2016-03-16T21:51:56Z</cp:lastPrinted>
  <dcterms:created xsi:type="dcterms:W3CDTF">2013-05-21T09:18:54Z</dcterms:created>
  <dcterms:modified xsi:type="dcterms:W3CDTF">2016-04-07T01:19:20Z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72a791f0-e48a-4495-82c4-0fccd055a652</vt:lpwstr>
  </property>
  <property fmtid="{D5CDD505-2E9C-101B-9397-08002B2CF9AE}" pid="3" name="SercoClassification">
    <vt:lpwstr>NOT A SERCO DOCUMENT (No Visible Marking)</vt:lpwstr>
  </property>
</Properties>
</file>